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2"/>
  </p:notesMasterIdLst>
  <p:sldIdLst>
    <p:sldId id="256" r:id="rId5"/>
    <p:sldId id="28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2" r:id="rId16"/>
    <p:sldId id="267" r:id="rId17"/>
    <p:sldId id="283" r:id="rId18"/>
    <p:sldId id="268" r:id="rId19"/>
    <p:sldId id="269" r:id="rId20"/>
    <p:sldId id="284" r:id="rId21"/>
    <p:sldId id="271" r:id="rId22"/>
    <p:sldId id="272" r:id="rId23"/>
    <p:sldId id="285" r:id="rId24"/>
    <p:sldId id="286" r:id="rId25"/>
    <p:sldId id="287" r:id="rId26"/>
    <p:sldId id="274" r:id="rId27"/>
    <p:sldId id="275" r:id="rId28"/>
    <p:sldId id="278" r:id="rId29"/>
    <p:sldId id="279" r:id="rId30"/>
    <p:sldId id="280" r:id="rId31"/>
  </p:sldIdLst>
  <p:sldSz cx="9144000" cy="5143500" type="screen16x9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1pPr>
    <a:lvl2pPr marL="4572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2pPr>
    <a:lvl3pPr marL="9144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3pPr>
    <a:lvl4pPr marL="13716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4pPr>
    <a:lvl5pPr marL="18288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5pPr>
    <a:lvl6pPr marL="22860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6pPr>
    <a:lvl7pPr marL="27432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7pPr>
    <a:lvl8pPr marL="32004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8pPr>
    <a:lvl9pPr marL="36576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04"/>
    <p:restoredTop sz="94648"/>
  </p:normalViewPr>
  <p:slideViewPr>
    <p:cSldViewPr>
      <p:cViewPr varScale="1">
        <p:scale>
          <a:sx n="156" d="100"/>
          <a:sy n="156" d="100"/>
        </p:scale>
        <p:origin x="544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rial" pitchFamily="-110" charset="0"/>
              </a:rPr>
              <a:t>Click to edit Master text styles</a:t>
            </a:r>
          </a:p>
          <a:p>
            <a:pPr lvl="1"/>
            <a:r>
              <a:rPr lang="en-US" noProof="0">
                <a:sym typeface="Arial" pitchFamily="-110" charset="0"/>
              </a:rPr>
              <a:t>Second level</a:t>
            </a:r>
          </a:p>
          <a:p>
            <a:pPr lvl="2"/>
            <a:r>
              <a:rPr lang="en-US" noProof="0">
                <a:sym typeface="Arial" pitchFamily="-110" charset="0"/>
              </a:rPr>
              <a:t>Third level</a:t>
            </a:r>
          </a:p>
          <a:p>
            <a:pPr lvl="3"/>
            <a:r>
              <a:rPr lang="en-US" noProof="0">
                <a:sym typeface="Arial" pitchFamily="-110" charset="0"/>
              </a:rPr>
              <a:t>Fourth level</a:t>
            </a:r>
          </a:p>
          <a:p>
            <a:pPr lvl="4"/>
            <a:r>
              <a:rPr lang="en-US" noProof="0">
                <a:sym typeface="Arial" pitchFamily="-110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1pPr>
    <a:lvl2pPr indent="2286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2pPr>
    <a:lvl3pPr indent="4572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3pPr>
    <a:lvl4pPr indent="6858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4pPr>
    <a:lvl5pPr indent="9144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71b383b9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571b383b9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11" name="Shape 22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5" tIns="91425" rIns="91425" bIns="91425"/>
          <a:lstStyle/>
          <a:p>
            <a:endParaRPr lang="en-US">
              <a:latin typeface="Arial" pitchFamily="-93" charset="0"/>
              <a:ea typeface="Arial" pitchFamily="-93" charset="0"/>
              <a:cs typeface="Arial" pitchFamily="-9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07" name="Shape 250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5" tIns="91425" rIns="91425" bIns="91425"/>
          <a:lstStyle/>
          <a:p>
            <a:endParaRPr lang="en-US">
              <a:latin typeface="Arial" pitchFamily="-93" charset="0"/>
              <a:ea typeface="Arial" pitchFamily="-93" charset="0"/>
              <a:cs typeface="Arial" pitchFamily="-9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50A21-FC82-F94F-BE03-FC9F5837A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6098-10A6-5D4F-A33C-A58F0E21A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444500"/>
            <a:ext cx="2128838" cy="412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1150" y="444500"/>
            <a:ext cx="6238875" cy="412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AAA21-8CC6-CE44-B331-AE4720F2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A51C-8D54-EA44-88A5-AE3D9104B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32412-6E91-DD47-BB09-F13119DD0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54153-16E4-3648-BA8B-483499328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29C2-1280-5740-A1D4-9DCA18E94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2D27-81D9-A34D-8970-6C0FBE070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9402-E2FD-AF47-9869-C9A78C8EE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16938-3DBC-274F-BBB0-250B4378F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279F-92B0-C74E-8DF7-9D4405389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9DED7-B3C7-3641-8783-4132E8BAA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2C99-7AF2-6C4C-9C77-8B7CA096B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07809-AB28-CE4B-B92A-F496C4D12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5625" y="414338"/>
            <a:ext cx="2347913" cy="4179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38113" y="414338"/>
            <a:ext cx="6891338" cy="41798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E7F07-D145-B048-AF5E-3170AD701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56D6-673E-D843-8B4A-6597824F8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39200-59A7-894B-ACFA-BD72B034F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6683-5B61-2C4C-B2D4-076F6AB2A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150" y="2833688"/>
            <a:ext cx="4183063" cy="792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833688"/>
            <a:ext cx="4184650" cy="792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00503-9566-FC43-942D-2C2173295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538B5-85CA-DE44-B828-11C396EAC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FD3C1-F887-934B-BC91-AA7D582AC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7BFB2-994A-074E-A6F9-5021B7879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DD75-7FB4-5843-A616-B72F082AF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3DD3-940C-4844-ABE5-1B0A74964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AAB32-D20E-2549-84C6-AA5F3958A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AE7FD-E201-904E-8486-00CF311D8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744538"/>
            <a:ext cx="2128838" cy="2881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1150" y="744538"/>
            <a:ext cx="6238875" cy="2881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9629-C58C-DE47-8697-DA0AC409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BC011-968D-9D4B-B156-FA304D8D7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03BF-25B6-4D49-89D3-786850941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E115-D0F8-1449-847E-5997CBC80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89244-5B71-6B4E-A61B-DA275F885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1256-1BB2-894C-BC1D-01D2338E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DC88-8615-8A49-BFB3-D72DC8F94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150" y="1150938"/>
            <a:ext cx="4183063" cy="3417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50938"/>
            <a:ext cx="4184650" cy="3417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8F923-615F-1940-841F-D4807F199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50D6-CEFC-684B-82E9-0974D6821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55801-B1E1-504F-AF42-AB293A4AA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303C-A20E-E24C-AD1F-2053A61B7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61F64-69AE-BB4F-A8B6-8F12CD01A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5625" y="414338"/>
            <a:ext cx="2347913" cy="4179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38113" y="414338"/>
            <a:ext cx="6891338" cy="41798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F1196-D5C4-EC4D-9ADB-8C998FA83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4C623-3540-2E43-BDE3-D901E644D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ACE5B-A3E5-9C4F-9366-16E094EDD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7FB0E-92BF-174E-BF98-5FCCBF5EC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28201-2982-D349-950F-053105D6D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4DB99-B40F-9F41-86C2-E65E467AA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311150" y="444500"/>
            <a:ext cx="8520113" cy="5730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311150" y="1150938"/>
            <a:ext cx="8520113" cy="3417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93" charset="0"/>
              </a:rPr>
              <a:t>Second level</a:t>
            </a:r>
          </a:p>
          <a:p>
            <a:pPr lvl="2"/>
            <a:r>
              <a:rPr lang="en-US">
                <a:sym typeface="Arial" pitchFamily="-93" charset="0"/>
              </a:rPr>
              <a:t>Third level</a:t>
            </a:r>
          </a:p>
          <a:p>
            <a:pPr lvl="3"/>
            <a:r>
              <a:rPr lang="en-US">
                <a:sym typeface="Arial" pitchFamily="-93" charset="0"/>
              </a:rPr>
              <a:t>Fourth level</a:t>
            </a:r>
          </a:p>
          <a:p>
            <a:pPr lvl="4"/>
            <a:r>
              <a:rPr lang="en-US">
                <a:sym typeface="Arial" pitchFamily="-93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683625" y="4700588"/>
            <a:ext cx="336550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4" tIns="91424" rIns="91424" bIns="91424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85858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ECDEF003-AC37-D54A-B71B-B2D5129F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25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/>
          </p:cNvSpPr>
          <p:nvPr>
            <p:ph type="title"/>
          </p:nvPr>
        </p:nvSpPr>
        <p:spPr bwMode="auto">
          <a:xfrm>
            <a:off x="-138113" y="414338"/>
            <a:ext cx="9391651" cy="603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2050" name="Rectangle 2" descr="Shape 28"/>
          <p:cNvSpPr>
            <a:spLocks/>
          </p:cNvSpPr>
          <p:nvPr/>
        </p:nvSpPr>
        <p:spPr bwMode="auto">
          <a:xfrm>
            <a:off x="0" y="4895850"/>
            <a:ext cx="9253538" cy="246063"/>
          </a:xfrm>
          <a:prstGeom prst="rect">
            <a:avLst/>
          </a:prstGeom>
          <a:solidFill>
            <a:srgbClr val="F1B434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5720" rIns="4572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2051" name="Rectangle 3" descr="Rectangle 4"/>
          <p:cNvSpPr>
            <a:spLocks/>
          </p:cNvSpPr>
          <p:nvPr/>
        </p:nvSpPr>
        <p:spPr bwMode="auto">
          <a:xfrm>
            <a:off x="866775" y="1035050"/>
            <a:ext cx="7408863" cy="46038"/>
          </a:xfrm>
          <a:prstGeom prst="rect">
            <a:avLst/>
          </a:prstGeom>
          <a:solidFill>
            <a:srgbClr val="003A70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45720" rIns="4572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2052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8683625" y="4700588"/>
            <a:ext cx="336550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95959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5372A0DC-8DFD-3F46-8F41-3A2487A19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 descr="Shape 55"/>
          <p:cNvSpPr>
            <a:spLocks/>
          </p:cNvSpPr>
          <p:nvPr/>
        </p:nvSpPr>
        <p:spPr bwMode="auto">
          <a:xfrm>
            <a:off x="0" y="4914900"/>
            <a:ext cx="9144000" cy="244475"/>
          </a:xfrm>
          <a:prstGeom prst="rect">
            <a:avLst/>
          </a:prstGeom>
          <a:solidFill>
            <a:srgbClr val="F1B434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25603" name="Rectangle 2"/>
          <p:cNvSpPr>
            <a:spLocks noGrp="1"/>
          </p:cNvSpPr>
          <p:nvPr>
            <p:ph type="title"/>
          </p:nvPr>
        </p:nvSpPr>
        <p:spPr bwMode="auto">
          <a:xfrm>
            <a:off x="311150" y="744538"/>
            <a:ext cx="8520113" cy="2052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25604" name="Rectangle 3"/>
          <p:cNvSpPr>
            <a:spLocks noGrp="1"/>
          </p:cNvSpPr>
          <p:nvPr>
            <p:ph type="body" sz="quarter" idx="1"/>
          </p:nvPr>
        </p:nvSpPr>
        <p:spPr bwMode="auto">
          <a:xfrm>
            <a:off x="311150" y="2833688"/>
            <a:ext cx="8520113" cy="792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93" charset="0"/>
              </a:rPr>
              <a:t>Second level</a:t>
            </a:r>
          </a:p>
          <a:p>
            <a:pPr lvl="2"/>
            <a:r>
              <a:rPr lang="en-US">
                <a:sym typeface="Arial" pitchFamily="-93" charset="0"/>
              </a:rPr>
              <a:t>Third level</a:t>
            </a:r>
          </a:p>
          <a:p>
            <a:pPr lvl="3"/>
            <a:r>
              <a:rPr lang="en-US">
                <a:sym typeface="Arial" pitchFamily="-93" charset="0"/>
              </a:rPr>
              <a:t>Fourth level</a:t>
            </a:r>
          </a:p>
          <a:p>
            <a:pPr lvl="4"/>
            <a:r>
              <a:rPr lang="en-US">
                <a:sym typeface="Arial" pitchFamily="-93" charset="0"/>
              </a:rPr>
              <a:t>Fifth level</a:t>
            </a:r>
          </a:p>
        </p:txBody>
      </p:sp>
      <p:sp>
        <p:nvSpPr>
          <p:cNvPr id="3076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8470900" y="4668838"/>
            <a:ext cx="393700" cy="381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4" tIns="91424" rIns="91424" bIns="91424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5DBFBDF6-C944-554A-BDF2-20B68F370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25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/>
          </p:cNvSpPr>
          <p:nvPr>
            <p:ph type="title"/>
          </p:nvPr>
        </p:nvSpPr>
        <p:spPr bwMode="auto">
          <a:xfrm>
            <a:off x="-138113" y="414338"/>
            <a:ext cx="9391651" cy="603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4098" name="Rectangle 2" descr="Shape 28"/>
          <p:cNvSpPr>
            <a:spLocks/>
          </p:cNvSpPr>
          <p:nvPr/>
        </p:nvSpPr>
        <p:spPr bwMode="auto">
          <a:xfrm>
            <a:off x="0" y="4895850"/>
            <a:ext cx="9253538" cy="246063"/>
          </a:xfrm>
          <a:prstGeom prst="rect">
            <a:avLst/>
          </a:prstGeom>
          <a:solidFill>
            <a:srgbClr val="F1B434"/>
          </a:solidFill>
          <a:ln w="9525" cap="flat" cmpd="sng">
            <a:solidFill>
              <a:srgbClr val="5858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099" name="Rectangle 3" descr="Rectangle 4"/>
          <p:cNvSpPr>
            <a:spLocks/>
          </p:cNvSpPr>
          <p:nvPr/>
        </p:nvSpPr>
        <p:spPr bwMode="auto">
          <a:xfrm>
            <a:off x="866775" y="1035050"/>
            <a:ext cx="7408863" cy="46038"/>
          </a:xfrm>
          <a:prstGeom prst="rect">
            <a:avLst/>
          </a:prstGeom>
          <a:solidFill>
            <a:srgbClr val="003A70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100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8683625" y="4700588"/>
            <a:ext cx="336550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4" tIns="91424" rIns="91424" bIns="91424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85858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F4DA873D-893D-234B-909A-E12EAED0B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sternchristian.org" TargetMode="Externa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sternchristian.org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hap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150" y="158750"/>
            <a:ext cx="3440113" cy="2214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203" name="Rectangle 2" descr="Shape 102"/>
          <p:cNvSpPr>
            <a:spLocks/>
          </p:cNvSpPr>
          <p:nvPr/>
        </p:nvSpPr>
        <p:spPr bwMode="auto">
          <a:xfrm>
            <a:off x="0" y="3105150"/>
            <a:ext cx="9144000" cy="1368425"/>
          </a:xfrm>
          <a:prstGeom prst="rect">
            <a:avLst/>
          </a:prstGeom>
          <a:solidFill>
            <a:srgbClr val="002554"/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Rectangle 3" descr="Shape 103"/>
          <p:cNvSpPr>
            <a:spLocks/>
          </p:cNvSpPr>
          <p:nvPr/>
        </p:nvSpPr>
        <p:spPr bwMode="auto">
          <a:xfrm>
            <a:off x="0" y="3105150"/>
            <a:ext cx="9144000" cy="111125"/>
          </a:xfrm>
          <a:prstGeom prst="rect">
            <a:avLst/>
          </a:prstGeom>
          <a:solidFill>
            <a:srgbClr val="003A70"/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5" name="Rectangle 4" descr="Shape 104"/>
          <p:cNvSpPr>
            <a:spLocks/>
          </p:cNvSpPr>
          <p:nvPr/>
        </p:nvSpPr>
        <p:spPr bwMode="auto">
          <a:xfrm>
            <a:off x="1106488" y="3216275"/>
            <a:ext cx="6929437" cy="690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8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国际学生项目</a:t>
            </a:r>
            <a:endParaRPr lang="en-US" sz="2800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  <a:sym typeface="Georgia" pitchFamily="-93" charset="0"/>
            </a:endParaRPr>
          </a:p>
        </p:txBody>
      </p:sp>
      <p:sp>
        <p:nvSpPr>
          <p:cNvPr id="51206" name="Rectangle 5" descr="Shape 105"/>
          <p:cNvSpPr>
            <a:spLocks/>
          </p:cNvSpPr>
          <p:nvPr/>
        </p:nvSpPr>
        <p:spPr bwMode="auto">
          <a:xfrm>
            <a:off x="1498600" y="3849688"/>
            <a:ext cx="6145213" cy="82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1B434"/>
                </a:solidFill>
              </a:rPr>
              <a:t>——</a:t>
            </a:r>
            <a:r>
              <a:rPr lang="ja-JP" altLang="en-US" sz="2000" b="1">
                <a:solidFill>
                  <a:srgbClr val="F1B434"/>
                </a:solidFill>
              </a:rPr>
              <a:t>位于纽约市郊区</a:t>
            </a:r>
            <a:r>
              <a:rPr lang="en-US" altLang="ja-JP" sz="2000">
                <a:solidFill>
                  <a:srgbClr val="F1B434"/>
                </a:solidFill>
              </a:rPr>
              <a:t> </a:t>
            </a:r>
            <a:endParaRPr lang="en-US" sz="2000" b="1">
              <a:solidFill>
                <a:srgbClr val="F1B434"/>
              </a:solidFill>
            </a:endParaRPr>
          </a:p>
        </p:txBody>
      </p:sp>
      <p:sp>
        <p:nvSpPr>
          <p:cNvPr id="51207" name="Rectangle 6" descr="Rectangle 6"/>
          <p:cNvSpPr>
            <a:spLocks/>
          </p:cNvSpPr>
          <p:nvPr/>
        </p:nvSpPr>
        <p:spPr bwMode="auto">
          <a:xfrm>
            <a:off x="3390900" y="2459038"/>
            <a:ext cx="2724150" cy="511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  <a:spAutoFit/>
          </a:bodyPr>
          <a:lstStyle/>
          <a:p>
            <a:r>
              <a:rPr lang="ja-JP" altLang="en-US" sz="2400" b="1"/>
              <a:t>美东基督教学校</a:t>
            </a:r>
            <a:r>
              <a:rPr lang="en-US" altLang="ja-JP" sz="2400" b="1"/>
              <a:t>   </a:t>
            </a:r>
            <a:endParaRPr lang="en-US" sz="2400" b="1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Picture 6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783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0419" name="Rectangle 2" descr="Shape 194"/>
          <p:cNvSpPr>
            <a:spLocks noGrp="1" noChangeArrowheads="1"/>
          </p:cNvSpPr>
          <p:nvPr>
            <p:ph type="title"/>
          </p:nvPr>
        </p:nvSpPr>
        <p:spPr>
          <a:xfrm>
            <a:off x="406400" y="306388"/>
            <a:ext cx="6070600" cy="603250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毕业生获得录取的大学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60420" name="Rectangle 3" descr="Shape 195"/>
          <p:cNvSpPr>
            <a:spLocks/>
          </p:cNvSpPr>
          <p:nvPr/>
        </p:nvSpPr>
        <p:spPr bwMode="auto">
          <a:xfrm>
            <a:off x="733425" y="1301750"/>
            <a:ext cx="2808288" cy="39544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美国大学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本特利学院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波士顿学院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加州艺术学院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加尔文学院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克莱门森大学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柯盖德大学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3F3F3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3F3F3"/>
                </a:solidFill>
              </a:rPr>
              <a:t>哥伦比亚大学</a:t>
            </a:r>
            <a:endParaRPr lang="en-US" altLang="ja-JP" b="1">
              <a:solidFill>
                <a:srgbClr val="F3F3F3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康奈尔大学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卓克索大学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杜克大学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福坦莫大学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乔治华盛顿大学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乔佐治亚理工学院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高登大学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0421" name="Rectangle 4" descr="Shape 196"/>
          <p:cNvSpPr>
            <a:spLocks/>
          </p:cNvSpPr>
          <p:nvPr/>
        </p:nvSpPr>
        <p:spPr bwMode="auto">
          <a:xfrm>
            <a:off x="3409950" y="1296988"/>
            <a:ext cx="3417888" cy="3200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理海大学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纽约大学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俄亥俄州立大学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宾夕法尼亚州立大学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普林斯顿大学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罗格斯大学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圣迭戈州立大学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史密斯学院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史蒂文斯理工学院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加州大学伯克利分校</a:t>
            </a:r>
            <a:r>
              <a:rPr lang="en-US" altLang="ja-JP" b="1">
                <a:solidFill>
                  <a:srgbClr val="FFFFFF"/>
                </a:solidFill>
              </a:rPr>
              <a:t>/</a:t>
            </a:r>
            <a:r>
              <a:rPr lang="ja-JP" altLang="en-US" b="1">
                <a:solidFill>
                  <a:srgbClr val="FFFFFF"/>
                </a:solidFill>
              </a:rPr>
              <a:t>洛杉矶分校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宾夕法尼亚大学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瓦萨学院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惠顿学院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耶鲁大学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60422" name="Picture 5" descr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838" y="0"/>
            <a:ext cx="2316162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56848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386" name="Rectangle 2" descr="Rectangle 5"/>
          <p:cNvSpPr>
            <a:spLocks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002554">
              <a:alpha val="75000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61444" name="Rectangle 3" descr="Shape 20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876300" eaLnBrk="1"/>
            <a:r>
              <a:rPr lang="ja-JP" altLang="en-US" sz="2300">
                <a:solidFill>
                  <a:srgbClr val="FFFFFF"/>
                </a:solidFill>
              </a:rPr>
              <a:t>美东基督教中学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61445" name="Rectangle 4" descr="Shape 204"/>
          <p:cNvSpPr>
            <a:spLocks/>
          </p:cNvSpPr>
          <p:nvPr/>
        </p:nvSpPr>
        <p:spPr bwMode="auto">
          <a:xfrm>
            <a:off x="827088" y="1574800"/>
            <a:ext cx="3433762" cy="893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228600"/>
            <a:r>
              <a:rPr lang="ja-JP" altLang="en-US" b="1">
                <a:solidFill>
                  <a:srgbClr val="002554"/>
                </a:solidFill>
              </a:rPr>
              <a:t>位于新泽西州的威科夫镇</a:t>
            </a:r>
            <a:endParaRPr lang="en-US" altLang="ja-JP" b="1">
              <a:solidFill>
                <a:srgbClr val="002554"/>
              </a:solidFill>
            </a:endParaRPr>
          </a:p>
          <a:p>
            <a:pPr indent="228600"/>
            <a:endParaRPr lang="en-US" b="1">
              <a:solidFill>
                <a:srgbClr val="002554"/>
              </a:solidFill>
            </a:endParaRPr>
          </a:p>
          <a:p>
            <a:pPr indent="228600"/>
            <a:r>
              <a:rPr lang="en-US" b="1">
                <a:solidFill>
                  <a:srgbClr val="002554"/>
                </a:solidFill>
              </a:rPr>
              <a:t>200</a:t>
            </a:r>
            <a:r>
              <a:rPr lang="ja-JP" altLang="en-US" b="1">
                <a:solidFill>
                  <a:srgbClr val="002554"/>
                </a:solidFill>
              </a:rPr>
              <a:t>名学生</a:t>
            </a:r>
            <a:endParaRPr lang="en-US" b="1">
              <a:solidFill>
                <a:srgbClr val="002554"/>
              </a:solidFill>
            </a:endParaRPr>
          </a:p>
        </p:txBody>
      </p:sp>
      <p:sp>
        <p:nvSpPr>
          <p:cNvPr id="61446" name="Rectangle 5" descr="Rectangle 7"/>
          <p:cNvSpPr>
            <a:spLocks/>
          </p:cNvSpPr>
          <p:nvPr/>
        </p:nvSpPr>
        <p:spPr bwMode="auto">
          <a:xfrm>
            <a:off x="4572000" y="1851025"/>
            <a:ext cx="3630613" cy="3444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  <a:spAutoFit/>
          </a:bodyPr>
          <a:lstStyle/>
          <a:p>
            <a:pPr indent="228600" algn="ctr"/>
            <a:r>
              <a:rPr lang="ja-JP" altLang="en-US" b="1">
                <a:solidFill>
                  <a:srgbClr val="002554"/>
                </a:solidFill>
              </a:rPr>
              <a:t>学生与老师的比例：</a:t>
            </a:r>
            <a:r>
              <a:rPr lang="en-US" altLang="ja-JP" b="1">
                <a:solidFill>
                  <a:srgbClr val="002554"/>
                </a:solidFill>
              </a:rPr>
              <a:t>11</a:t>
            </a:r>
            <a:r>
              <a:rPr lang="ja-JP" altLang="en-US" b="1">
                <a:solidFill>
                  <a:srgbClr val="002554"/>
                </a:solidFill>
              </a:rPr>
              <a:t>：</a:t>
            </a:r>
            <a:r>
              <a:rPr lang="en-US" altLang="ja-JP" b="1">
                <a:solidFill>
                  <a:srgbClr val="002554"/>
                </a:solidFill>
              </a:rPr>
              <a:t>1</a:t>
            </a:r>
            <a:endParaRPr lang="en-US" b="1">
              <a:solidFill>
                <a:srgbClr val="002554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JVD_617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24138"/>
            <a:ext cx="4572000" cy="2519362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pic>
        <p:nvPicPr>
          <p:cNvPr id="62467" name="Picture 4" descr="D04C01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95500"/>
            <a:ext cx="4572000" cy="3048000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pic>
        <p:nvPicPr>
          <p:cNvPr id="62468" name="Picture 5" descr="D04C01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pic>
        <p:nvPicPr>
          <p:cNvPr id="62469" name="Picture 7" descr="JVD_95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252663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flipV="1">
            <a:off x="0" y="2835275"/>
            <a:ext cx="4572000" cy="211138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flipV="1">
            <a:off x="4572000" y="2041525"/>
            <a:ext cx="4572000" cy="211138"/>
          </a:xfrm>
          <a:prstGeom prst="rect">
            <a:avLst/>
          </a:prstGeom>
          <a:solidFill>
            <a:srgbClr val="F1B43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7703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3491" name="Rectangle 2" descr="Shape 2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876300" eaLnBrk="1"/>
            <a:r>
              <a:rPr lang="ja-JP" altLang="en-US" sz="2300">
                <a:solidFill>
                  <a:srgbClr val="FFFFFF"/>
                </a:solidFill>
              </a:rPr>
              <a:t>美东基督教高中（校园俯视图）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17411" name="Rectangle 3" descr="Rectangle 7"/>
          <p:cNvSpPr>
            <a:spLocks/>
          </p:cNvSpPr>
          <p:nvPr/>
        </p:nvSpPr>
        <p:spPr bwMode="auto">
          <a:xfrm>
            <a:off x="0" y="1371600"/>
            <a:ext cx="9144000" cy="1041400"/>
          </a:xfrm>
          <a:prstGeom prst="rect">
            <a:avLst/>
          </a:prstGeom>
          <a:solidFill>
            <a:srgbClr val="002554">
              <a:alpha val="75000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63493" name="Rectangle 4" descr="Shape 210"/>
          <p:cNvSpPr>
            <a:spLocks/>
          </p:cNvSpPr>
          <p:nvPr/>
        </p:nvSpPr>
        <p:spPr bwMode="auto">
          <a:xfrm>
            <a:off x="868363" y="1371600"/>
            <a:ext cx="3325812" cy="83096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228600"/>
            <a:r>
              <a:rPr lang="ja-JP" altLang="en-US" b="1">
                <a:solidFill>
                  <a:srgbClr val="FFFFFF"/>
                </a:solidFill>
              </a:rPr>
              <a:t>位于新泽西州的海勒顿镇</a:t>
            </a:r>
            <a:endParaRPr lang="en-US" altLang="ja-JP" b="1" dirty="0">
              <a:solidFill>
                <a:srgbClr val="FFFFFF"/>
              </a:solidFill>
            </a:endParaRPr>
          </a:p>
          <a:p>
            <a:pPr indent="228600"/>
            <a:endParaRPr lang="en-US" b="1" dirty="0">
              <a:solidFill>
                <a:srgbClr val="FFFFFF"/>
              </a:solidFill>
            </a:endParaRPr>
          </a:p>
          <a:p>
            <a:pPr indent="228600"/>
            <a:r>
              <a:rPr lang="en-US" b="1" dirty="0">
                <a:solidFill>
                  <a:srgbClr val="FFFFFF"/>
                </a:solidFill>
              </a:rPr>
              <a:t>3</a:t>
            </a:r>
            <a:r>
              <a:rPr lang="en-US" altLang="zh-CN" b="1" dirty="0">
                <a:solidFill>
                  <a:srgbClr val="FFFFFF"/>
                </a:solidFill>
              </a:rPr>
              <a:t>0</a:t>
            </a:r>
            <a:r>
              <a:rPr lang="en-US" b="1" dirty="0">
                <a:solidFill>
                  <a:srgbClr val="FFFFFF"/>
                </a:solidFill>
              </a:rPr>
              <a:t>0</a:t>
            </a:r>
            <a:r>
              <a:rPr lang="ja-JP" altLang="en-US" b="1">
                <a:solidFill>
                  <a:srgbClr val="FFFFFF"/>
                </a:solidFill>
              </a:rPr>
              <a:t>名学生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3494" name="Rectangle 5" descr="Rectangle 8"/>
          <p:cNvSpPr>
            <a:spLocks/>
          </p:cNvSpPr>
          <p:nvPr/>
        </p:nvSpPr>
        <p:spPr bwMode="auto">
          <a:xfrm>
            <a:off x="4572000" y="1724025"/>
            <a:ext cx="3630613" cy="3444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  <a:spAutoFit/>
          </a:bodyPr>
          <a:lstStyle/>
          <a:p>
            <a:pPr indent="228600" algn="ctr"/>
            <a:r>
              <a:rPr lang="ja-JP" altLang="en-US" b="1">
                <a:solidFill>
                  <a:srgbClr val="FFFFFF"/>
                </a:solidFill>
              </a:rPr>
              <a:t>学生与老师的比例：</a:t>
            </a:r>
            <a:r>
              <a:rPr lang="en-US" altLang="ja-JP" b="1">
                <a:solidFill>
                  <a:srgbClr val="FFFFFF"/>
                </a:solidFill>
              </a:rPr>
              <a:t>11</a:t>
            </a:r>
            <a:r>
              <a:rPr lang="ja-JP" altLang="en-US" b="1">
                <a:solidFill>
                  <a:srgbClr val="FFFFFF"/>
                </a:solidFill>
              </a:rPr>
              <a:t>：</a:t>
            </a:r>
            <a:r>
              <a:rPr lang="en-US" altLang="ja-JP" b="1">
                <a:solidFill>
                  <a:srgbClr val="FFFFFF"/>
                </a:solidFill>
              </a:rPr>
              <a:t>1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5" name="Picture 3" descr="D04C00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D04C34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955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JVD_15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463"/>
            <a:ext cx="45720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JVD_996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5463"/>
            <a:ext cx="4572000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flipV="1">
            <a:off x="0" y="3065463"/>
            <a:ext cx="4572000" cy="211137"/>
          </a:xfrm>
          <a:prstGeom prst="rect">
            <a:avLst/>
          </a:prstGeom>
          <a:solidFill>
            <a:srgbClr val="00255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 flipV="1">
            <a:off x="4572000" y="2066925"/>
            <a:ext cx="4572000" cy="211138"/>
          </a:xfrm>
          <a:prstGeom prst="rect">
            <a:avLst/>
          </a:prstGeom>
          <a:solidFill>
            <a:srgbClr val="F1B434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 descr="Shape 216"/>
          <p:cNvSpPr>
            <a:spLocks noGrp="1" noChangeArrowheads="1"/>
          </p:cNvSpPr>
          <p:nvPr>
            <p:ph type="title"/>
          </p:nvPr>
        </p:nvSpPr>
        <p:spPr>
          <a:xfrm>
            <a:off x="0" y="280988"/>
            <a:ext cx="5486400" cy="603250"/>
          </a:xfrm>
        </p:spPr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优良的学术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65539" name="Rectangle 2" descr="Shape 217"/>
          <p:cNvSpPr>
            <a:spLocks/>
          </p:cNvSpPr>
          <p:nvPr/>
        </p:nvSpPr>
        <p:spPr bwMode="auto">
          <a:xfrm>
            <a:off x="633413" y="1598613"/>
            <a:ext cx="2187575" cy="1301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342900" indent="-247650"/>
            <a:r>
              <a:rPr lang="ja-JP" altLang="en-US" sz="1600" b="1">
                <a:solidFill>
                  <a:srgbClr val="F1B434"/>
                </a:solidFill>
              </a:rPr>
              <a:t>英语培训</a:t>
            </a:r>
            <a:endParaRPr lang="en-US" altLang="ja-JP" sz="1600" b="1">
              <a:solidFill>
                <a:srgbClr val="F1B434"/>
              </a:solidFill>
            </a:endParaRPr>
          </a:p>
          <a:p>
            <a:pPr marL="342900" indent="-2476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一级培训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342900" indent="-2476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二级培训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342900" indent="-2476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英语写作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65540" name="Rectangle 3" descr="Shape 218"/>
          <p:cNvSpPr>
            <a:spLocks/>
          </p:cNvSpPr>
          <p:nvPr/>
        </p:nvSpPr>
        <p:spPr bwMode="auto">
          <a:xfrm>
            <a:off x="2820988" y="1600200"/>
            <a:ext cx="3021012" cy="2417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00050" indent="-288925"/>
            <a:r>
              <a:rPr lang="ja-JP" altLang="en-US" sz="1600" b="1">
                <a:solidFill>
                  <a:srgbClr val="F1B434"/>
                </a:solidFill>
              </a:rPr>
              <a:t>科学与数学高级课程</a:t>
            </a:r>
            <a:endParaRPr lang="en-US" altLang="ja-JP" sz="1600" b="1">
              <a:solidFill>
                <a:srgbClr val="F1B434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高级化学课程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高级物理课程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高级生物课程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解剖与生理课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微积分一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微积分二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统计学</a:t>
            </a:r>
            <a:endParaRPr lang="en-US" sz="1600" b="1">
              <a:solidFill>
                <a:srgbClr val="FFFFFF"/>
              </a:solidFill>
            </a:endParaRPr>
          </a:p>
        </p:txBody>
      </p:sp>
      <p:pic>
        <p:nvPicPr>
          <p:cNvPr id="65541" name="Picture 4" descr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0"/>
            <a:ext cx="442753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 descr="Shape 216"/>
          <p:cNvSpPr>
            <a:spLocks noGrp="1" noChangeArrowheads="1"/>
          </p:cNvSpPr>
          <p:nvPr>
            <p:ph type="title"/>
          </p:nvPr>
        </p:nvSpPr>
        <p:spPr>
          <a:xfrm>
            <a:off x="0" y="312738"/>
            <a:ext cx="9144000" cy="704850"/>
          </a:xfrm>
        </p:spPr>
        <p:txBody>
          <a:bodyPr/>
          <a:lstStyle/>
          <a:p>
            <a:pPr algn="ctr" defTabSz="574675" eaLnBrk="1"/>
            <a:r>
              <a:rPr lang="ja-JP" altLang="en-US" i="1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理念创新的规划选项</a:t>
            </a:r>
            <a:r>
              <a:rPr lang="en-US" altLang="ja-JP" i="1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&amp;</a:t>
            </a:r>
            <a:r>
              <a:rPr lang="ja-JP" altLang="en-US" i="1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教学课程</a:t>
            </a:r>
            <a:endParaRPr lang="en-US" i="1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  <a:sym typeface="Georgia" pitchFamily="-93" charset="0"/>
            </a:endParaRPr>
          </a:p>
        </p:txBody>
      </p:sp>
      <p:sp>
        <p:nvSpPr>
          <p:cNvPr id="66563" name="Rectangle 2" descr="Shape 218"/>
          <p:cNvSpPr>
            <a:spLocks/>
          </p:cNvSpPr>
          <p:nvPr/>
        </p:nvSpPr>
        <p:spPr bwMode="auto">
          <a:xfrm>
            <a:off x="892175" y="1870075"/>
            <a:ext cx="7023100" cy="2159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  <a:spAutoFit/>
          </a:bodyPr>
          <a:lstStyle/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跨学科的人文文化课程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en-US" sz="1600" b="1">
                <a:solidFill>
                  <a:srgbClr val="FFFFFF"/>
                </a:solidFill>
              </a:rPr>
              <a:t>STEAM </a:t>
            </a:r>
            <a:r>
              <a:rPr lang="ja-JP" altLang="en-US" sz="1600" b="1">
                <a:solidFill>
                  <a:srgbClr val="FFFFFF"/>
                </a:solidFill>
              </a:rPr>
              <a:t>系列课程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科学，技术，工程，艺术与数学教育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科技课程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音乐课程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吹奏乐团</a:t>
            </a:r>
            <a:r>
              <a:rPr lang="en-US" altLang="ja-JP" sz="1600" b="1">
                <a:solidFill>
                  <a:srgbClr val="FFFFFF"/>
                </a:solidFill>
              </a:rPr>
              <a:t>, </a:t>
            </a:r>
            <a:r>
              <a:rPr lang="ja-JP" altLang="en-US" sz="1600" b="1">
                <a:solidFill>
                  <a:srgbClr val="FFFFFF"/>
                </a:solidFill>
              </a:rPr>
              <a:t>合唱团</a:t>
            </a:r>
            <a:r>
              <a:rPr lang="en-US" altLang="ja-JP" sz="1600" b="1">
                <a:solidFill>
                  <a:srgbClr val="FFFFFF"/>
                </a:solidFill>
              </a:rPr>
              <a:t>, </a:t>
            </a:r>
            <a:r>
              <a:rPr lang="ja-JP" altLang="en-US" sz="1600" b="1">
                <a:solidFill>
                  <a:srgbClr val="FFFFFF"/>
                </a:solidFill>
              </a:rPr>
              <a:t>管弦乐团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艺术课程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戏剧课程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年度音乐剧和戏剧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体育课程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初中和高中部共</a:t>
            </a:r>
            <a:r>
              <a:rPr lang="en-US" altLang="ja-JP" sz="1600" b="1">
                <a:solidFill>
                  <a:srgbClr val="FFFFFF"/>
                </a:solidFill>
              </a:rPr>
              <a:t>33</a:t>
            </a:r>
            <a:r>
              <a:rPr lang="ja-JP" altLang="en-US" sz="1600" b="1">
                <a:solidFill>
                  <a:srgbClr val="FFFFFF"/>
                </a:solidFill>
              </a:rPr>
              <a:t>支竞赛队伍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66564" name="Rectangle 3" descr="Shape 216"/>
          <p:cNvSpPr>
            <a:spLocks/>
          </p:cNvSpPr>
          <p:nvPr/>
        </p:nvSpPr>
        <p:spPr bwMode="auto">
          <a:xfrm>
            <a:off x="0" y="1049338"/>
            <a:ext cx="9144000" cy="538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5" tIns="91425" rIns="91425" bIns="9142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000" b="1" i="1">
                <a:solidFill>
                  <a:srgbClr val="F1B434"/>
                </a:solidFill>
              </a:rPr>
              <a:t>培养学生的构想力和感染力</a:t>
            </a:r>
            <a:endParaRPr lang="en-US" sz="2000" b="1" i="1">
              <a:solidFill>
                <a:srgbClr val="F1B434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225"/>
          <p:cNvSpPr>
            <a:spLocks noGrp="1"/>
          </p:cNvSpPr>
          <p:nvPr>
            <p:ph type="title"/>
          </p:nvPr>
        </p:nvSpPr>
        <p:spPr>
          <a:xfrm>
            <a:off x="-138113" y="414338"/>
            <a:ext cx="9393238" cy="603250"/>
          </a:xfrm>
        </p:spPr>
        <p:txBody>
          <a:bodyPr lIns="91425" tIns="91425" rIns="91425" bIns="91425"/>
          <a:lstStyle/>
          <a:p>
            <a:pPr algn="ctr"/>
            <a:r>
              <a:rPr lang="ja-JP" altLang="en-US" sz="3200">
                <a:solidFill>
                  <a:srgbClr val="FFFFFF"/>
                </a:solidFill>
              </a:rPr>
              <a:t>快班课程</a:t>
            </a:r>
            <a:endParaRPr lang="en-US" sz="3000" i="1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</a:endParaRPr>
          </a:p>
        </p:txBody>
      </p:sp>
      <p:sp>
        <p:nvSpPr>
          <p:cNvPr id="67587" name="Shape 226"/>
          <p:cNvSpPr txBox="1">
            <a:spLocks noChangeArrowheads="1"/>
          </p:cNvSpPr>
          <p:nvPr/>
        </p:nvSpPr>
        <p:spPr bwMode="auto">
          <a:xfrm>
            <a:off x="1930400" y="2266950"/>
            <a:ext cx="18081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美国历史（上）</a:t>
            </a:r>
            <a:endParaRPr lang="en-US" altLang="ja-JP" b="1">
              <a:solidFill>
                <a:srgbClr val="FFFFFF"/>
              </a:solidFill>
            </a:endParaRP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美国文学（上）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美国历史（下）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美国文学（下）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高级写作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7588" name="Shape 227"/>
          <p:cNvSpPr txBox="1">
            <a:spLocks noChangeArrowheads="1"/>
          </p:cNvSpPr>
          <p:nvPr/>
        </p:nvSpPr>
        <p:spPr bwMode="auto">
          <a:xfrm>
            <a:off x="239713" y="1450975"/>
            <a:ext cx="86074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ja-JP" altLang="en-US" sz="1800" b="1">
                <a:solidFill>
                  <a:srgbClr val="F1B434"/>
                </a:solidFill>
              </a:rPr>
              <a:t>高中期间学生们可以通过修下列高级课程，完成大学课程的</a:t>
            </a:r>
            <a:r>
              <a:rPr lang="en-US" altLang="ja-JP" sz="1800" b="1">
                <a:solidFill>
                  <a:srgbClr val="F1B434"/>
                </a:solidFill>
              </a:rPr>
              <a:t>41</a:t>
            </a:r>
            <a:r>
              <a:rPr lang="ja-JP" altLang="en-US" sz="1800" b="1">
                <a:solidFill>
                  <a:srgbClr val="F1B434"/>
                </a:solidFill>
              </a:rPr>
              <a:t>个学分：</a:t>
            </a:r>
            <a:endParaRPr lang="en-US" sz="1800" b="1" dirty="0">
              <a:solidFill>
                <a:srgbClr val="F1B434"/>
              </a:solidFill>
            </a:endParaRPr>
          </a:p>
        </p:txBody>
      </p:sp>
      <p:sp>
        <p:nvSpPr>
          <p:cNvPr id="67589" name="Shape 228"/>
          <p:cNvSpPr txBox="1">
            <a:spLocks noChangeArrowheads="1"/>
          </p:cNvSpPr>
          <p:nvPr/>
        </p:nvSpPr>
        <p:spPr bwMode="auto">
          <a:xfrm>
            <a:off x="4964113" y="2233613"/>
            <a:ext cx="15128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微积分</a:t>
            </a:r>
            <a:r>
              <a:rPr lang="en-US" altLang="ja-JP" b="1" dirty="0">
                <a:solidFill>
                  <a:srgbClr val="FFFFFF"/>
                </a:solidFill>
              </a:rPr>
              <a:t>	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微积分</a:t>
            </a:r>
            <a:r>
              <a:rPr lang="ja-JP" altLang="en-US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2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高级化学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解剖与生理</a:t>
            </a:r>
            <a:r>
              <a:rPr lang="en-US" altLang="ja-JP" b="1" dirty="0">
                <a:solidFill>
                  <a:srgbClr val="FFFFFF"/>
                </a:solidFill>
              </a:rPr>
              <a:t> 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高级生物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高级物理</a:t>
            </a:r>
            <a:r>
              <a:rPr lang="en-US" altLang="ja-JP" b="1" dirty="0">
                <a:solidFill>
                  <a:srgbClr val="FFFFFF"/>
                </a:solidFill>
              </a:rPr>
              <a:t>	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7590" name="Shape 226"/>
          <p:cNvSpPr txBox="1">
            <a:spLocks noChangeArrowheads="1"/>
          </p:cNvSpPr>
          <p:nvPr/>
        </p:nvSpPr>
        <p:spPr bwMode="auto">
          <a:xfrm>
            <a:off x="3462338" y="2233613"/>
            <a:ext cx="1663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7591" name="Shape 226"/>
          <p:cNvSpPr txBox="1">
            <a:spLocks noChangeArrowheads="1"/>
          </p:cNvSpPr>
          <p:nvPr/>
        </p:nvSpPr>
        <p:spPr bwMode="auto">
          <a:xfrm>
            <a:off x="6426200" y="2233613"/>
            <a:ext cx="7064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/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 descr="Shape 2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本校如何帮助学生们升入大学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69635" name="Rectangle 2" descr="Shape 234"/>
          <p:cNvSpPr>
            <a:spLocks/>
          </p:cNvSpPr>
          <p:nvPr/>
        </p:nvSpPr>
        <p:spPr bwMode="auto">
          <a:xfrm>
            <a:off x="4651375" y="2178050"/>
            <a:ext cx="4033838" cy="140067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90488" indent="-33338">
              <a:lnSpc>
                <a:spcPct val="115000"/>
              </a:lnSpc>
              <a:buClr>
                <a:srgbClr val="FFFFFF"/>
              </a:buClr>
              <a:buSzPct val="100000"/>
              <a:buFontTx/>
              <a:buAutoNum type="arabicPeriod"/>
            </a:pPr>
            <a:r>
              <a:rPr lang="en-US" altLang="ja-JP" b="1" dirty="0">
                <a:solidFill>
                  <a:srgbClr val="FFFFFF"/>
                </a:solidFill>
              </a:rPr>
              <a:t> </a:t>
            </a:r>
            <a:r>
              <a:rPr lang="ja-JP" altLang="en-US" b="1">
                <a:solidFill>
                  <a:srgbClr val="FFFFFF"/>
                </a:solidFill>
              </a:rPr>
              <a:t>考试成绩（可重复考）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2.  </a:t>
            </a:r>
            <a:r>
              <a:rPr lang="ja-JP" altLang="en-US" b="1">
                <a:solidFill>
                  <a:srgbClr val="FFFFFF"/>
                </a:solidFill>
              </a:rPr>
              <a:t>高中成绩单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3.  </a:t>
            </a:r>
            <a:r>
              <a:rPr lang="ja-JP" altLang="en-US" b="1">
                <a:solidFill>
                  <a:srgbClr val="FFFFFF"/>
                </a:solidFill>
              </a:rPr>
              <a:t>课外活动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4.  </a:t>
            </a:r>
            <a:r>
              <a:rPr lang="ja-JP" altLang="en-US" b="1">
                <a:solidFill>
                  <a:srgbClr val="FFFFFF"/>
                </a:solidFill>
              </a:rPr>
              <a:t>教职工的推荐信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5.  </a:t>
            </a:r>
            <a:r>
              <a:rPr lang="ja-JP" altLang="en-US" b="1">
                <a:solidFill>
                  <a:srgbClr val="FFFFFF"/>
                </a:solidFill>
              </a:rPr>
              <a:t>个人陈述或范文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9636" name="Rectangle 3" descr="Shape 235"/>
          <p:cNvSpPr>
            <a:spLocks/>
          </p:cNvSpPr>
          <p:nvPr/>
        </p:nvSpPr>
        <p:spPr bwMode="auto">
          <a:xfrm>
            <a:off x="4935538" y="1290638"/>
            <a:ext cx="4318000" cy="539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2000" b="1">
                <a:solidFill>
                  <a:srgbClr val="F1C232"/>
                </a:solidFill>
              </a:rPr>
              <a:t>申请大学的</a:t>
            </a:r>
            <a:r>
              <a:rPr lang="en-US" altLang="ja-JP" sz="2000" b="1">
                <a:solidFill>
                  <a:srgbClr val="F1C232"/>
                </a:solidFill>
              </a:rPr>
              <a:t>5</a:t>
            </a:r>
            <a:r>
              <a:rPr lang="ja-JP" altLang="en-US" sz="2000" b="1">
                <a:solidFill>
                  <a:srgbClr val="F1C232"/>
                </a:solidFill>
              </a:rPr>
              <a:t>个要素</a:t>
            </a:r>
            <a:endParaRPr lang="en-US" sz="2000" b="1">
              <a:solidFill>
                <a:srgbClr val="F1C232"/>
              </a:solidFill>
            </a:endParaRPr>
          </a:p>
        </p:txBody>
      </p:sp>
      <p:pic>
        <p:nvPicPr>
          <p:cNvPr id="69637" name="Picture 4" descr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8025" y="1423988"/>
            <a:ext cx="5108575" cy="37195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 descr="Shape 242"/>
          <p:cNvSpPr>
            <a:spLocks noGrp="1" noChangeArrowheads="1"/>
          </p:cNvSpPr>
          <p:nvPr>
            <p:ph type="title"/>
          </p:nvPr>
        </p:nvSpPr>
        <p:spPr>
          <a:xfrm>
            <a:off x="-138113" y="241300"/>
            <a:ext cx="9391651" cy="601663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高等教育与就业指导平台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0659" name="Rectangle 2" descr="Shape 244"/>
          <p:cNvSpPr>
            <a:spLocks/>
          </p:cNvSpPr>
          <p:nvPr/>
        </p:nvSpPr>
        <p:spPr bwMode="auto">
          <a:xfrm>
            <a:off x="4705350" y="3465513"/>
            <a:ext cx="1535113" cy="1138741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</a:rPr>
              <a:t>Jesse Struck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杰西</a:t>
            </a:r>
            <a:r>
              <a:rPr lang="en-US" altLang="ko-KR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ko-KR" alt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斯特拉克</a:t>
            </a:r>
            <a:endParaRPr lang="ko-KR" altLang="en-US" sz="1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大学和学术咨询主任</a:t>
            </a:r>
            <a:endParaRPr lang="en-US" sz="1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60" name="Rectangle 3" descr="Shape 245"/>
          <p:cNvSpPr>
            <a:spLocks/>
          </p:cNvSpPr>
          <p:nvPr/>
        </p:nvSpPr>
        <p:spPr bwMode="auto">
          <a:xfrm>
            <a:off x="871538" y="1662113"/>
            <a:ext cx="3492500" cy="2341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365125" indent="-182563">
              <a:lnSpc>
                <a:spcPct val="115000"/>
              </a:lnSpc>
            </a:pPr>
            <a:r>
              <a:rPr lang="ja-JP" altLang="en-US" sz="1200" b="1">
                <a:solidFill>
                  <a:srgbClr val="F1C232"/>
                </a:solidFill>
              </a:rPr>
              <a:t>宗旨：帮助学生完成大学申请过程</a:t>
            </a:r>
            <a:endParaRPr lang="en-US" altLang="ja-JP" sz="1200" b="1">
              <a:solidFill>
                <a:srgbClr val="F1C232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诺维昂斯软件：为全球数百万学生提供职业信息、学术规划、大学申请的服务平台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指导个人陈述和范文的写作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大学申请攻略会议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举办下列活动：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914400" lvl="1" indent="-228600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○"/>
            </a:pPr>
            <a:r>
              <a:rPr lang="ja-JP" altLang="en-US" sz="1200" b="1">
                <a:solidFill>
                  <a:srgbClr val="FFFFFF"/>
                </a:solidFill>
              </a:rPr>
              <a:t>大学申请夜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914400" lvl="1" indent="-228600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○"/>
            </a:pPr>
            <a:r>
              <a:rPr lang="ja-JP" altLang="en-US" sz="1200" b="1">
                <a:solidFill>
                  <a:srgbClr val="FFFFFF"/>
                </a:solidFill>
              </a:rPr>
              <a:t>大学录取日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70661" name="Rectangle 4" descr="Shape 247"/>
          <p:cNvSpPr>
            <a:spLocks/>
          </p:cNvSpPr>
          <p:nvPr/>
        </p:nvSpPr>
        <p:spPr bwMode="auto">
          <a:xfrm>
            <a:off x="6919913" y="3465513"/>
            <a:ext cx="1533525" cy="92329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rgbClr val="FFFFFF"/>
                </a:solidFill>
              </a:rPr>
              <a:t>Stephanie Lim</a:t>
            </a:r>
            <a:endParaRPr 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ko-KR" altLang="en-US" sz="1200" dirty="0" err="1">
                <a:solidFill>
                  <a:srgbClr val="FFFFFF"/>
                </a:solidFill>
              </a:rPr>
              <a:t>斯蒂芬妮</a:t>
            </a:r>
            <a:r>
              <a:rPr lang="en-US" altLang="ko-KR" sz="1200" dirty="0">
                <a:solidFill>
                  <a:srgbClr val="FFFFFF"/>
                </a:solidFill>
              </a:rPr>
              <a:t>·</a:t>
            </a:r>
            <a:r>
              <a:rPr lang="ko-KR" altLang="en-US" sz="1200" dirty="0" err="1">
                <a:solidFill>
                  <a:srgbClr val="FFFFFF"/>
                </a:solidFill>
              </a:rPr>
              <a:t>林</a:t>
            </a:r>
            <a:endParaRPr lang="ko-KR" altLang="en-US" sz="12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ko-KR" altLang="en-US" sz="1200" dirty="0" err="1">
                <a:solidFill>
                  <a:srgbClr val="FFFFFF"/>
                </a:solidFill>
              </a:rPr>
              <a:t>大学和学术咨询副主任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2" name="Google Shape;319;p17">
            <a:extLst>
              <a:ext uri="{FF2B5EF4-FFF2-40B4-BE49-F238E27FC236}">
                <a16:creationId xmlns:a16="http://schemas.microsoft.com/office/drawing/2014/main" id="{F996B50D-5A54-C094-2CBE-37C47EE865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986" t="11333" r="29053" b="22000"/>
          <a:stretch/>
        </p:blipFill>
        <p:spPr>
          <a:xfrm>
            <a:off x="4727577" y="1857375"/>
            <a:ext cx="1444623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20;p17">
            <a:extLst>
              <a:ext uri="{FF2B5EF4-FFF2-40B4-BE49-F238E27FC236}">
                <a16:creationId xmlns:a16="http://schemas.microsoft.com/office/drawing/2014/main" id="{410BCA1E-023C-C4D3-7FFA-655A7AA12F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072" t="8193" r="27942" b="31291"/>
          <a:stretch/>
        </p:blipFill>
        <p:spPr>
          <a:xfrm>
            <a:off x="6920334" y="1857375"/>
            <a:ext cx="1309266" cy="142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71b383b98_0_221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Georgia"/>
              <a:buNone/>
            </a:pPr>
            <a:r>
              <a:rPr lang="en" sz="3000" i="1" dirty="0">
                <a:solidFill>
                  <a:schemeClr val="bg1"/>
                </a:solidFill>
                <a:latin typeface="Georgia" panose="02040502050405020303" pitchFamily="18" charset="0"/>
              </a:rPr>
              <a:t>You are welcome at Eastern Christian School!</a:t>
            </a:r>
            <a:endParaRPr sz="3000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7" name="Google Shape;167;g1571b383b98_0_221"/>
          <p:cNvSpPr txBox="1"/>
          <p:nvPr/>
        </p:nvSpPr>
        <p:spPr>
          <a:xfrm>
            <a:off x="3757190" y="3724106"/>
            <a:ext cx="15201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</a:rPr>
              <a:t>Cynthia Adair</a:t>
            </a:r>
            <a:endParaRPr b="1" dirty="0"/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辛丝雅</a:t>
            </a:r>
            <a:r>
              <a:rPr lang="en-US" altLang="ja-JP" sz="1200" i="1" dirty="0">
                <a:solidFill>
                  <a:srgbClr val="FFFFFF"/>
                </a:solidFill>
              </a:rPr>
              <a:t>·</a:t>
            </a:r>
            <a:r>
              <a:rPr lang="ja-JP" altLang="en-US" sz="1200" i="1">
                <a:solidFill>
                  <a:srgbClr val="FFFFFF"/>
                </a:solidFill>
              </a:rPr>
              <a:t>阿德艾尔</a:t>
            </a:r>
            <a:endParaRPr lang="en-US" altLang="ja-JP" sz="1200" i="1" dirty="0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高中英语培训老师</a:t>
            </a:r>
            <a:endParaRPr lang="en-US" altLang="ja-JP" sz="1200" i="1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g1571b383b98_0_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6330" y="2066134"/>
            <a:ext cx="1570622" cy="157062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1571b383b98_0_221"/>
          <p:cNvSpPr txBox="1"/>
          <p:nvPr/>
        </p:nvSpPr>
        <p:spPr>
          <a:xfrm>
            <a:off x="395725" y="3718425"/>
            <a:ext cx="15705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</a:rPr>
              <a:t>  </a:t>
            </a:r>
            <a:r>
              <a:rPr lang="en" b="1" dirty="0">
                <a:solidFill>
                  <a:srgbClr val="FFFFFF"/>
                </a:solidFill>
              </a:rPr>
              <a:t>Ji Sung Rhyu</a:t>
            </a:r>
            <a:endParaRPr b="1" dirty="0"/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柳智晟</a:t>
            </a:r>
            <a:endParaRPr lang="en-US" altLang="ja-JP" sz="1200" i="1" dirty="0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国际学生主任</a:t>
            </a:r>
            <a:endParaRPr lang="en-US" altLang="ja-JP" sz="1200" i="1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1571b383b98_0_221"/>
          <p:cNvPicPr preferRelativeResize="0"/>
          <p:nvPr/>
        </p:nvPicPr>
        <p:blipFill rotWithShape="1">
          <a:blip r:embed="rId4">
            <a:alphaModFix/>
          </a:blip>
          <a:srcRect l="36233" t="18194" r="30461" b="31835"/>
          <a:stretch/>
        </p:blipFill>
        <p:spPr>
          <a:xfrm>
            <a:off x="375359" y="2066134"/>
            <a:ext cx="1570621" cy="15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571b383b98_0_221"/>
          <p:cNvSpPr txBox="1"/>
          <p:nvPr/>
        </p:nvSpPr>
        <p:spPr>
          <a:xfrm>
            <a:off x="7008413" y="3724100"/>
            <a:ext cx="16455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</a:rPr>
              <a:t>Sandra De Marco</a:t>
            </a:r>
            <a:endParaRPr sz="1400" b="1" i="0" u="none" strike="noStrike" cap="none" dirty="0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桑德拉</a:t>
            </a:r>
            <a:r>
              <a:rPr lang="en-US" altLang="ja-JP" sz="1200" i="1" dirty="0">
                <a:solidFill>
                  <a:srgbClr val="FFFFFF"/>
                </a:solidFill>
              </a:rPr>
              <a:t>· </a:t>
            </a:r>
            <a:r>
              <a:rPr lang="ja-JP" altLang="en-US" sz="1200" i="1">
                <a:solidFill>
                  <a:srgbClr val="FFFFFF"/>
                </a:solidFill>
              </a:rPr>
              <a:t>德</a:t>
            </a:r>
            <a:r>
              <a:rPr lang="en-US" altLang="ja-JP" sz="1200" i="1" dirty="0">
                <a:solidFill>
                  <a:srgbClr val="FFFFFF"/>
                </a:solidFill>
              </a:rPr>
              <a:t>·</a:t>
            </a:r>
            <a:r>
              <a:rPr lang="ja-JP" altLang="en-US" sz="1200" i="1">
                <a:solidFill>
                  <a:srgbClr val="FFFFFF"/>
                </a:solidFill>
              </a:rPr>
              <a:t>马而可</a:t>
            </a:r>
            <a:endParaRPr lang="en-US" altLang="ja-JP" sz="1200" i="1" dirty="0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寄宿家庭分配管理员</a:t>
            </a:r>
            <a:endParaRPr lang="en-US" sz="1200" i="1" dirty="0">
              <a:solidFill>
                <a:srgbClr val="FF2600"/>
              </a:solidFill>
            </a:endParaRPr>
          </a:p>
        </p:txBody>
      </p:sp>
      <p:pic>
        <p:nvPicPr>
          <p:cNvPr id="172" name="Google Shape;172;g1571b383b98_0_221"/>
          <p:cNvPicPr preferRelativeResize="0"/>
          <p:nvPr/>
        </p:nvPicPr>
        <p:blipFill rotWithShape="1">
          <a:blip r:embed="rId5">
            <a:alphaModFix/>
          </a:blip>
          <a:srcRect l="10980" t="9570" r="10980" b="27999"/>
          <a:stretch/>
        </p:blipFill>
        <p:spPr>
          <a:xfrm>
            <a:off x="7045860" y="2066134"/>
            <a:ext cx="1570622" cy="157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571b383b98_0_221"/>
          <p:cNvPicPr preferRelativeResize="0"/>
          <p:nvPr/>
        </p:nvPicPr>
        <p:blipFill rotWithShape="1">
          <a:blip r:embed="rId6">
            <a:alphaModFix/>
          </a:blip>
          <a:srcRect l="34326" t="3626" r="27722" b="28461"/>
          <a:stretch/>
        </p:blipFill>
        <p:spPr>
          <a:xfrm>
            <a:off x="2051554" y="2066133"/>
            <a:ext cx="1570622" cy="15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571b383b98_0_221"/>
          <p:cNvSpPr txBox="1"/>
          <p:nvPr/>
        </p:nvSpPr>
        <p:spPr>
          <a:xfrm>
            <a:off x="2066275" y="3729900"/>
            <a:ext cx="15705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</a:rPr>
              <a:t>Daniel </a:t>
            </a:r>
            <a:r>
              <a:rPr lang="en-US" b="1" dirty="0" err="1">
                <a:solidFill>
                  <a:srgbClr val="FFFFFF"/>
                </a:solidFill>
              </a:rPr>
              <a:t>Cirone</a:t>
            </a:r>
            <a:endParaRPr lang="en-US" sz="1400" b="1" i="0" u="none" strike="noStrike" cap="none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ko-KR" altLang="en-US" sz="1200" i="1" dirty="0" err="1">
                <a:solidFill>
                  <a:srgbClr val="FFFFFF"/>
                </a:solidFill>
              </a:rPr>
              <a:t>丹尼尔</a:t>
            </a:r>
            <a:r>
              <a:rPr lang="en-US" altLang="ja-JP" sz="1200" i="1" dirty="0">
                <a:solidFill>
                  <a:srgbClr val="FFFFFF"/>
                </a:solidFill>
              </a:rPr>
              <a:t> · </a:t>
            </a:r>
            <a:r>
              <a:rPr lang="ko-KR" altLang="en-US" sz="1200" i="1" dirty="0" err="1">
                <a:solidFill>
                  <a:srgbClr val="FFFFFF"/>
                </a:solidFill>
              </a:rPr>
              <a:t>西罗内</a:t>
            </a:r>
            <a:endParaRPr lang="en-US" altLang="ko-KR" sz="1200" i="1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ko-KR" altLang="en-US" sz="1200" i="1" dirty="0" err="1">
                <a:solidFill>
                  <a:srgbClr val="FFFFFF"/>
                </a:solidFill>
              </a:rPr>
              <a:t>高中校长</a:t>
            </a:r>
            <a:endParaRPr lang="ko-KR" altLang="en-US"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571b383b98_0_221"/>
          <p:cNvSpPr txBox="1"/>
          <p:nvPr/>
        </p:nvSpPr>
        <p:spPr>
          <a:xfrm>
            <a:off x="5344813" y="3718425"/>
            <a:ext cx="1645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</a:rPr>
              <a:t>Sharon De Marco</a:t>
            </a:r>
            <a:endParaRPr lang="en-US" b="1" dirty="0"/>
          </a:p>
          <a:p>
            <a:pPr algn="ctr"/>
            <a:r>
              <a:rPr lang="ko-KR" altLang="en-US" sz="1200" i="1" dirty="0" err="1">
                <a:solidFill>
                  <a:srgbClr val="FFFFFF"/>
                </a:solidFill>
              </a:rPr>
              <a:t>沙龙</a:t>
            </a:r>
            <a:r>
              <a:rPr lang="en-US" altLang="ja-JP" sz="1200" i="1" dirty="0">
                <a:solidFill>
                  <a:srgbClr val="FFFFFF"/>
                </a:solidFill>
              </a:rPr>
              <a:t> · </a:t>
            </a:r>
            <a:r>
              <a:rPr lang="ko-KR" altLang="en-US" sz="1200" i="1" dirty="0" err="1">
                <a:solidFill>
                  <a:srgbClr val="FFFFFF"/>
                </a:solidFill>
              </a:rPr>
              <a:t>德</a:t>
            </a:r>
            <a:r>
              <a:rPr lang="en-US" altLang="ja-JP" sz="1200" i="1" dirty="0">
                <a:solidFill>
                  <a:srgbClr val="FFFFFF"/>
                </a:solidFill>
              </a:rPr>
              <a:t> · </a:t>
            </a:r>
            <a:r>
              <a:rPr lang="ko-KR" altLang="en-US" sz="1200" i="1" dirty="0" err="1">
                <a:solidFill>
                  <a:srgbClr val="FFFFFF"/>
                </a:solidFill>
              </a:rPr>
              <a:t>马科</a:t>
            </a:r>
            <a:endParaRPr lang="en-US" altLang="ko-KR" sz="1200" i="1" dirty="0">
              <a:solidFill>
                <a:srgbClr val="FFFFFF"/>
              </a:solidFill>
            </a:endParaRPr>
          </a:p>
          <a:p>
            <a:pPr algn="ctr"/>
            <a:r>
              <a:rPr lang="ko-KR" altLang="en-US" sz="1200" i="1" dirty="0" err="1">
                <a:solidFill>
                  <a:srgbClr val="FFFFFF"/>
                </a:solidFill>
              </a:rPr>
              <a:t>初中英语培训老师</a:t>
            </a:r>
            <a:endParaRPr lang="ko-KR" altLang="en-US" sz="1200" i="1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g1571b383b98_0_221"/>
          <p:cNvPicPr preferRelativeResize="0"/>
          <p:nvPr/>
        </p:nvPicPr>
        <p:blipFill rotWithShape="1">
          <a:blip r:embed="rId7">
            <a:alphaModFix/>
          </a:blip>
          <a:srcRect l="28851" t="4751" r="33196" b="38349"/>
          <a:stretch/>
        </p:blipFill>
        <p:spPr>
          <a:xfrm>
            <a:off x="5381089" y="2066134"/>
            <a:ext cx="1570621" cy="157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252"/>
          <p:cNvSpPr>
            <a:spLocks noGrp="1"/>
          </p:cNvSpPr>
          <p:nvPr>
            <p:ph type="title"/>
          </p:nvPr>
        </p:nvSpPr>
        <p:spPr>
          <a:xfrm>
            <a:off x="0" y="414338"/>
            <a:ext cx="5715000" cy="603250"/>
          </a:xfrm>
        </p:spPr>
        <p:txBody>
          <a:bodyPr lIns="91425" tIns="91425" rIns="91425" bIns="91425"/>
          <a:lstStyle/>
          <a:p>
            <a:pPr algn="ctr"/>
            <a:r>
              <a:rPr lang="ja-JP" altLang="en-US" sz="30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多样化住宿示例</a:t>
            </a:r>
            <a:endParaRPr lang="en-US" sz="3000" dirty="0">
              <a:solidFill>
                <a:schemeClr val="bg1"/>
              </a:solidFill>
              <a:latin typeface="Georgia" pitchFamily="-93" charset="0"/>
              <a:ea typeface="Georgia" pitchFamily="-93" charset="0"/>
              <a:cs typeface="Georgia" pitchFamily="-93" charset="0"/>
            </a:endParaRPr>
          </a:p>
        </p:txBody>
      </p:sp>
      <p:sp>
        <p:nvSpPr>
          <p:cNvPr id="71683" name="Shape 254"/>
          <p:cNvSpPr txBox="1">
            <a:spLocks noChangeArrowheads="1"/>
          </p:cNvSpPr>
          <p:nvPr/>
        </p:nvSpPr>
        <p:spPr bwMode="auto">
          <a:xfrm>
            <a:off x="617538" y="1346200"/>
            <a:ext cx="41243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marL="457200" lvl="0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学生可以选择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b="1" dirty="0">
              <a:solidFill>
                <a:srgbClr val="FFFFFF"/>
              </a:solidFill>
            </a:endParaRPr>
          </a:p>
          <a:p>
            <a:pPr marL="914400" lvl="3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教师宿舍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(4-5 </a:t>
            </a:r>
            <a:r>
              <a:rPr lang="ja-JP" altLang="en-US" b="1" dirty="0">
                <a:solidFill>
                  <a:srgbClr val="FFFFFF"/>
                </a:solidFill>
              </a:rPr>
              <a:t>个学生一个家庭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ja-JP" altLang="en-US" b="1" dirty="0">
                <a:solidFill>
                  <a:srgbClr val="FFFFFF"/>
                </a:solidFill>
              </a:rPr>
              <a:t>两位学生分享一个宿舍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b="1" dirty="0">
              <a:solidFill>
                <a:srgbClr val="FFFFFF"/>
              </a:solidFill>
            </a:endParaRPr>
          </a:p>
          <a:p>
            <a:pPr lvl="2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寄宿家庭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ja-JP" altLang="en-US" b="1" dirty="0">
                <a:solidFill>
                  <a:srgbClr val="FFFFFF"/>
                </a:solidFill>
              </a:rPr>
              <a:t>学生们拥有独立房间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b="1" dirty="0">
              <a:solidFill>
                <a:srgbClr val="FFFFFF"/>
              </a:solidFill>
            </a:endParaRPr>
          </a:p>
          <a:p>
            <a:pPr lvl="1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提供所有学生机场接送，一日三餐</a:t>
            </a:r>
            <a:endParaRPr lang="en-US" b="1" dirty="0">
              <a:solidFill>
                <a:srgbClr val="FFFFFF"/>
              </a:solidFill>
            </a:endParaRPr>
          </a:p>
          <a:p>
            <a:pPr lvl="1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融入更广泛的社区</a:t>
            </a:r>
            <a:endParaRPr lang="en-US" dirty="0"/>
          </a:p>
        </p:txBody>
      </p:sp>
      <p:pic>
        <p:nvPicPr>
          <p:cNvPr id="71684" name="Picture 5" descr="JVD_5255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143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JVD_97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571750"/>
            <a:ext cx="3600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JVD_97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9" descr="JVD_98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0" descr="JVD_98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2400"/>
            <a:ext cx="45720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1" descr="JVD_988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692400"/>
            <a:ext cx="45720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 rot="16200000" flipV="1">
            <a:off x="2002632" y="2518568"/>
            <a:ext cx="5143500" cy="106363"/>
          </a:xfrm>
          <a:prstGeom prst="rect">
            <a:avLst/>
          </a:prstGeom>
          <a:solidFill>
            <a:srgbClr val="002554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 flipV="1">
            <a:off x="0" y="2481263"/>
            <a:ext cx="9144000" cy="422275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736" name="Shape 155"/>
          <p:cNvSpPr txBox="1">
            <a:spLocks noChangeArrowheads="1"/>
          </p:cNvSpPr>
          <p:nvPr/>
        </p:nvSpPr>
        <p:spPr bwMode="auto">
          <a:xfrm>
            <a:off x="2082800" y="2430463"/>
            <a:ext cx="497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ja-JP" altLang="en-US" sz="1900" b="1" dirty="0">
                <a:solidFill>
                  <a:srgbClr val="FFFFFF"/>
                </a:solidFill>
              </a:rPr>
              <a:t>寄宿家庭示例</a:t>
            </a:r>
            <a:endParaRPr lang="en-US" sz="1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JVD_5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8" descr="JVD_52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45720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9" descr="JVD_52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572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10" descr="JVD_529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 rot="16200000" flipV="1">
            <a:off x="2002632" y="2518568"/>
            <a:ext cx="5143500" cy="106363"/>
          </a:xfrm>
          <a:prstGeom prst="rect">
            <a:avLst/>
          </a:prstGeom>
          <a:solidFill>
            <a:srgbClr val="002554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 flipV="1">
            <a:off x="0" y="2481263"/>
            <a:ext cx="9144000" cy="422275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760" name="Shape 155"/>
          <p:cNvSpPr txBox="1">
            <a:spLocks noChangeArrowheads="1"/>
          </p:cNvSpPr>
          <p:nvPr/>
        </p:nvSpPr>
        <p:spPr bwMode="auto">
          <a:xfrm>
            <a:off x="2082800" y="2430463"/>
            <a:ext cx="497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ja-JP" altLang="en-US" sz="1900" b="1" dirty="0">
                <a:solidFill>
                  <a:srgbClr val="FFFFFF"/>
                </a:solidFill>
              </a:rPr>
              <a:t>教师宿舍示例</a:t>
            </a:r>
            <a:endParaRPr lang="en-US" sz="1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Picture 5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888" y="-477838"/>
            <a:ext cx="9142413" cy="4900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5779" name="Rectangle 2" descr="Shape 259"/>
          <p:cNvSpPr>
            <a:spLocks noGrp="1" noChangeArrowheads="1"/>
          </p:cNvSpPr>
          <p:nvPr>
            <p:ph type="title"/>
          </p:nvPr>
        </p:nvSpPr>
        <p:spPr>
          <a:xfrm>
            <a:off x="0" y="234950"/>
            <a:ext cx="5722938" cy="601663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学生生活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5780" name="Rectangle 3" descr="Shape 260"/>
          <p:cNvSpPr>
            <a:spLocks/>
          </p:cNvSpPr>
          <p:nvPr/>
        </p:nvSpPr>
        <p:spPr bwMode="auto">
          <a:xfrm>
            <a:off x="1265238" y="1117600"/>
            <a:ext cx="3743325" cy="2722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新生入学培训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学生大使项目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每月定期的活动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校外旅行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春假宣教及文化交流旅行</a:t>
            </a:r>
            <a:endParaRPr lang="en-US" altLang="ja-JP" b="1">
              <a:solidFill>
                <a:srgbClr val="FF2600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国际学生领袖培养社团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75781" name="Picture 4" descr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938" y="0"/>
            <a:ext cx="3421062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 descr="Shape 276"/>
          <p:cNvSpPr>
            <a:spLocks noGrp="1" noChangeArrowheads="1"/>
          </p:cNvSpPr>
          <p:nvPr>
            <p:ph type="title"/>
          </p:nvPr>
        </p:nvSpPr>
        <p:spPr>
          <a:xfrm>
            <a:off x="-138113" y="363538"/>
            <a:ext cx="9391651" cy="601662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春假义工之旅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6803" name="Rectangle 2" descr="Shape 277"/>
          <p:cNvSpPr>
            <a:spLocks/>
          </p:cNvSpPr>
          <p:nvPr/>
        </p:nvSpPr>
        <p:spPr bwMode="auto">
          <a:xfrm>
            <a:off x="896938" y="1613958"/>
            <a:ext cx="5832475" cy="323162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 anchor="ctr">
            <a:prstTxWarp prst="textNoShape">
              <a:avLst/>
            </a:prstTxWarp>
            <a:spAutoFit/>
          </a:bodyPr>
          <a:lstStyle/>
          <a:p>
            <a:endParaRPr lang="en-US" b="1" u="sng" dirty="0">
              <a:solidFill>
                <a:srgbClr val="F1C232"/>
              </a:solidFill>
            </a:endParaRPr>
          </a:p>
          <a:p>
            <a:r>
              <a:rPr lang="ja-JP" altLang="en-US" sz="1600" b="1">
                <a:solidFill>
                  <a:srgbClr val="FFFFFF"/>
                </a:solidFill>
              </a:rPr>
              <a:t>春假外出地点与活动包括：</a:t>
            </a:r>
            <a:endParaRPr lang="en-US" altLang="ja-JP" sz="1600" b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lang="en-US" altLang="ko-KR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堪萨斯城</a:t>
            </a: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难民社区的工作项目</a:t>
            </a: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危地马拉</a:t>
            </a: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垃圾场中的事工</a:t>
            </a: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坦桑尼亚</a:t>
            </a: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学校帮助学校</a:t>
            </a: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印度</a:t>
            </a:r>
            <a:endParaRPr lang="ko-KR" altLang="en-US" sz="1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与孤儿一起工作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6804" name="Rectangle 3" descr="Shape 278"/>
          <p:cNvSpPr>
            <a:spLocks/>
          </p:cNvSpPr>
          <p:nvPr/>
        </p:nvSpPr>
        <p:spPr bwMode="auto">
          <a:xfrm>
            <a:off x="1355725" y="1052513"/>
            <a:ext cx="6530975" cy="538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000" b="1">
                <a:solidFill>
                  <a:srgbClr val="F1B434"/>
                </a:solidFill>
              </a:rPr>
              <a:t>跨文化的体验与义工课程</a:t>
            </a:r>
            <a:endParaRPr lang="en-US" sz="2000" b="1">
              <a:solidFill>
                <a:srgbClr val="F1B434"/>
              </a:solidFill>
            </a:endParaRPr>
          </a:p>
        </p:txBody>
      </p:sp>
      <p:pic>
        <p:nvPicPr>
          <p:cNvPr id="76805" name="Picture 4" descr="Shape 2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56451">
            <a:off x="6024563" y="2916238"/>
            <a:ext cx="1641475" cy="1958975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6806" name="Picture 5" descr="Shape 2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675" y="3201988"/>
            <a:ext cx="2263775" cy="1565275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6807" name="Picture 6" descr="Shape 2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57432">
            <a:off x="6727825" y="1895475"/>
            <a:ext cx="2005013" cy="1503363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6808" name="Picture 7" descr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4306">
            <a:off x="7432675" y="3205163"/>
            <a:ext cx="1377950" cy="1724025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 descr="Shape 3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876300" eaLnBrk="1"/>
            <a:r>
              <a:rPr lang="ja-JP" altLang="en-US" sz="2300">
                <a:solidFill>
                  <a:srgbClr val="FFFFFF"/>
                </a:solidFill>
              </a:rPr>
              <a:t>申请步骤与要求：第</a:t>
            </a:r>
            <a:r>
              <a:rPr lang="en-US" altLang="ja-JP" sz="23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1</a:t>
            </a:r>
            <a:r>
              <a:rPr lang="ja-JP" altLang="en-US" sz="2300">
                <a:solidFill>
                  <a:srgbClr val="FFFFFF"/>
                </a:solidFill>
              </a:rPr>
              <a:t>步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79875" name="Rectangle 2" descr="Shape 310"/>
          <p:cNvSpPr>
            <a:spLocks/>
          </p:cNvSpPr>
          <p:nvPr/>
        </p:nvSpPr>
        <p:spPr bwMode="auto">
          <a:xfrm>
            <a:off x="765175" y="1154113"/>
            <a:ext cx="3805238" cy="3324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457200"/>
            <a:r>
              <a:rPr lang="ja-JP" altLang="en-US" b="1">
                <a:solidFill>
                  <a:srgbClr val="F1C232"/>
                </a:solidFill>
              </a:rPr>
              <a:t>第</a:t>
            </a:r>
            <a:r>
              <a:rPr lang="en-US" altLang="ja-JP" b="1">
                <a:solidFill>
                  <a:srgbClr val="F1C232"/>
                </a:solidFill>
              </a:rPr>
              <a:t>1</a:t>
            </a:r>
            <a:r>
              <a:rPr lang="ja-JP" altLang="en-US" b="1">
                <a:solidFill>
                  <a:srgbClr val="F1C232"/>
                </a:solidFill>
              </a:rPr>
              <a:t>步：申请阶段</a:t>
            </a:r>
            <a:endParaRPr lang="en-US" altLang="ja-JP" b="1">
              <a:solidFill>
                <a:srgbClr val="F1C232"/>
              </a:solidFill>
            </a:endParaRPr>
          </a:p>
          <a:p>
            <a:pPr indent="457200"/>
            <a:endParaRPr lang="en-US" b="1" u="sng">
              <a:solidFill>
                <a:srgbClr val="FFFFFF"/>
              </a:solidFill>
            </a:endParaRPr>
          </a:p>
          <a:p>
            <a:pPr indent="457200"/>
            <a:r>
              <a:rPr lang="ja-JP" altLang="en-US" b="1" u="sng">
                <a:solidFill>
                  <a:srgbClr val="FFFFFF"/>
                </a:solidFill>
              </a:rPr>
              <a:t>申请者需要完成：</a:t>
            </a:r>
            <a:endParaRPr lang="en-US" altLang="ja-JP" b="1" u="sng">
              <a:solidFill>
                <a:srgbClr val="FFFFFF"/>
              </a:solidFill>
            </a:endParaRPr>
          </a:p>
          <a:p>
            <a:pPr indent="457200"/>
            <a:endParaRPr lang="en-US" b="1" u="sng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网上申请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en-US" altLang="ja-JP" b="1">
                <a:solidFill>
                  <a:srgbClr val="FFFFFF"/>
                </a:solidFill>
              </a:rPr>
              <a:t>100</a:t>
            </a:r>
            <a:r>
              <a:rPr lang="ja-JP" altLang="en-US" b="1">
                <a:solidFill>
                  <a:srgbClr val="FFFFFF"/>
                </a:solidFill>
              </a:rPr>
              <a:t>美元的申请费（不退还）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问卷、范文、经济收入证明、</a:t>
            </a:r>
            <a:r>
              <a:rPr lang="en-US" altLang="ja-JP" b="1">
                <a:solidFill>
                  <a:srgbClr val="FFFFFF"/>
                </a:solidFill>
              </a:rPr>
              <a:t>I-20</a:t>
            </a:r>
            <a:r>
              <a:rPr lang="ja-JP" altLang="en-US" b="1">
                <a:solidFill>
                  <a:srgbClr val="FFFFFF"/>
                </a:solidFill>
              </a:rPr>
              <a:t>信息收集表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护照、疫苗记录、英语考试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sz="1800" b="1">
              <a:solidFill>
                <a:srgbClr val="FFFFFF"/>
              </a:solidFill>
            </a:endParaRPr>
          </a:p>
          <a:p>
            <a:pPr indent="457200"/>
            <a:endParaRPr lang="en-US" sz="1800" b="1">
              <a:solidFill>
                <a:srgbClr val="FFFFFF"/>
              </a:solidFill>
            </a:endParaRPr>
          </a:p>
        </p:txBody>
      </p:sp>
      <p:sp>
        <p:nvSpPr>
          <p:cNvPr id="79876" name="Rectangle 3" descr="Shape 311"/>
          <p:cNvSpPr>
            <a:spLocks/>
          </p:cNvSpPr>
          <p:nvPr/>
        </p:nvSpPr>
        <p:spPr bwMode="auto">
          <a:xfrm>
            <a:off x="4641850" y="1549400"/>
            <a:ext cx="4400550" cy="2346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547688"/>
            <a:r>
              <a:rPr lang="ja-JP" altLang="en-US" b="1" u="sng">
                <a:solidFill>
                  <a:srgbClr val="FFFFFF"/>
                </a:solidFill>
              </a:rPr>
              <a:t>所在学校需要提供：</a:t>
            </a:r>
            <a:endParaRPr lang="en-US" altLang="ja-JP" b="1" u="sng">
              <a:solidFill>
                <a:srgbClr val="FFFFFF"/>
              </a:solidFill>
            </a:endParaRPr>
          </a:p>
          <a:p>
            <a:pPr indent="547688"/>
            <a:endParaRPr lang="en-US" b="1" u="sng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老师推荐信（固定格式）</a:t>
            </a:r>
            <a:endParaRPr lang="en-US" altLang="ja-JP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en-US" b="1">
                <a:solidFill>
                  <a:srgbClr val="FFFFFF"/>
                </a:solidFill>
              </a:rPr>
              <a:t>3</a:t>
            </a:r>
            <a:r>
              <a:rPr lang="ja-JP" altLang="en-US" b="1">
                <a:solidFill>
                  <a:srgbClr val="FFFFFF"/>
                </a:solidFill>
              </a:rPr>
              <a:t>年的成绩单（英文版）</a:t>
            </a:r>
            <a:endParaRPr lang="en-US" altLang="ja-JP" b="1">
              <a:solidFill>
                <a:srgbClr val="FFFFFF"/>
              </a:solidFill>
            </a:endParaRPr>
          </a:p>
          <a:p>
            <a:pPr indent="547688"/>
            <a:endParaRPr lang="en-US" b="1">
              <a:solidFill>
                <a:srgbClr val="FFFFFF"/>
              </a:solidFill>
            </a:endParaRPr>
          </a:p>
          <a:p>
            <a:pPr indent="547688"/>
            <a:r>
              <a:rPr lang="ja-JP" altLang="en-US" b="1" u="sng">
                <a:solidFill>
                  <a:srgbClr val="FFFFFF"/>
                </a:solidFill>
              </a:rPr>
              <a:t>所在教会的牧师需要提供：</a:t>
            </a:r>
            <a:endParaRPr lang="en-US" altLang="ja-JP" b="1" u="sng">
              <a:solidFill>
                <a:srgbClr val="FFFFFF"/>
              </a:solidFill>
            </a:endParaRPr>
          </a:p>
          <a:p>
            <a:pPr indent="547688"/>
            <a:endParaRPr lang="en-US" b="1" u="sng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牧师推荐信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  <a:r>
              <a:rPr lang="ja-JP" altLang="en-US" b="1">
                <a:solidFill>
                  <a:srgbClr val="FFFFFF"/>
                </a:solidFill>
              </a:rPr>
              <a:t>（固定格式）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 descr="Shape 3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申请步骤与要求：第</a:t>
            </a:r>
            <a:r>
              <a:rPr lang="en-US" altLang="ja-JP" sz="22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2</a:t>
            </a:r>
            <a:r>
              <a:rPr lang="ja-JP" altLang="en-US" sz="2200">
                <a:solidFill>
                  <a:srgbClr val="FFFFFF"/>
                </a:solidFill>
              </a:rPr>
              <a:t>、</a:t>
            </a:r>
            <a:r>
              <a:rPr lang="en-US" altLang="ja-JP" sz="22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3</a:t>
            </a:r>
            <a:r>
              <a:rPr lang="ja-JP" altLang="en-US" sz="2200">
                <a:solidFill>
                  <a:srgbClr val="FFFFFF"/>
                </a:solidFill>
              </a:rPr>
              <a:t>步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80899" name="Rectangle 2" descr="Shape 317"/>
          <p:cNvSpPr>
            <a:spLocks/>
          </p:cNvSpPr>
          <p:nvPr/>
        </p:nvSpPr>
        <p:spPr bwMode="auto">
          <a:xfrm>
            <a:off x="314325" y="1301750"/>
            <a:ext cx="3657600" cy="1536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228600" indent="-114300"/>
            <a:r>
              <a:rPr lang="ja-JP" altLang="en-US" sz="1800" b="1">
                <a:solidFill>
                  <a:srgbClr val="F1C232"/>
                </a:solidFill>
              </a:rPr>
              <a:t>第</a:t>
            </a:r>
            <a:r>
              <a:rPr lang="en-US" altLang="ja-JP" sz="1800" b="1">
                <a:solidFill>
                  <a:srgbClr val="F1C232"/>
                </a:solidFill>
              </a:rPr>
              <a:t>2</a:t>
            </a:r>
            <a:r>
              <a:rPr lang="ja-JP" altLang="en-US" sz="1800" b="1">
                <a:solidFill>
                  <a:srgbClr val="F1C232"/>
                </a:solidFill>
              </a:rPr>
              <a:t>步：面试阶段</a:t>
            </a:r>
            <a:endParaRPr lang="en-US" altLang="ja-JP" sz="1800" b="1">
              <a:solidFill>
                <a:srgbClr val="F1C232"/>
              </a:solidFill>
            </a:endParaRPr>
          </a:p>
          <a:p>
            <a:pPr marL="228600" indent="-114300"/>
            <a:r>
              <a:rPr lang="ja-JP" altLang="en-US" b="1">
                <a:solidFill>
                  <a:srgbClr val="FFFFFF"/>
                </a:solidFill>
              </a:rPr>
              <a:t>校方进行面试</a:t>
            </a:r>
            <a:endParaRPr lang="en-US" altLang="ja-JP" b="1">
              <a:solidFill>
                <a:srgbClr val="FFFFFF"/>
              </a:solidFill>
            </a:endParaRPr>
          </a:p>
          <a:p>
            <a:pPr marL="228600" indent="-114300">
              <a:buClr>
                <a:srgbClr val="FFFFFF"/>
              </a:buClr>
              <a:buSzPct val="100000"/>
              <a:buFontTx/>
              <a:buChar char="●"/>
            </a:pPr>
            <a:r>
              <a:rPr lang="en-US" b="1">
                <a:solidFill>
                  <a:srgbClr val="FFFFFF"/>
                </a:solidFill>
              </a:rPr>
              <a:t>30</a:t>
            </a:r>
            <a:r>
              <a:rPr lang="ja-JP" altLang="en-US" b="1">
                <a:solidFill>
                  <a:srgbClr val="FFFFFF"/>
                </a:solidFill>
              </a:rPr>
              <a:t>分钟的面试</a:t>
            </a:r>
            <a:endParaRPr lang="en-US" altLang="ja-JP" b="1">
              <a:solidFill>
                <a:srgbClr val="FFFFFF"/>
              </a:solidFill>
            </a:endParaRPr>
          </a:p>
          <a:p>
            <a:pPr marL="228600" indent="-1143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通过</a:t>
            </a:r>
            <a:r>
              <a:rPr lang="en-US" altLang="ja-JP" b="1">
                <a:solidFill>
                  <a:srgbClr val="FFFFFF"/>
                </a:solidFill>
              </a:rPr>
              <a:t>Skype</a:t>
            </a:r>
            <a:r>
              <a:rPr lang="ja-JP" altLang="en-US" b="1">
                <a:solidFill>
                  <a:srgbClr val="FFFFFF"/>
                </a:solidFill>
              </a:rPr>
              <a:t>视频软件；如果学生在美国，则需要面谈。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0900" name="Rectangle 3" descr="Shape 318"/>
          <p:cNvSpPr>
            <a:spLocks/>
          </p:cNvSpPr>
          <p:nvPr/>
        </p:nvSpPr>
        <p:spPr bwMode="auto">
          <a:xfrm>
            <a:off x="4387850" y="1301750"/>
            <a:ext cx="4495800" cy="16621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90488"/>
            <a:r>
              <a:rPr lang="ja-JP" altLang="en-US" sz="1800" b="1">
                <a:solidFill>
                  <a:srgbClr val="F1C232"/>
                </a:solidFill>
              </a:rPr>
              <a:t>第</a:t>
            </a:r>
            <a:r>
              <a:rPr lang="en-US" altLang="ja-JP" sz="1800" b="1" dirty="0">
                <a:solidFill>
                  <a:srgbClr val="F1C232"/>
                </a:solidFill>
              </a:rPr>
              <a:t>3</a:t>
            </a:r>
            <a:r>
              <a:rPr lang="ja-JP" altLang="en-US" sz="1800" b="1">
                <a:solidFill>
                  <a:srgbClr val="F1C232"/>
                </a:solidFill>
              </a:rPr>
              <a:t>步：录取阶段</a:t>
            </a:r>
            <a:endParaRPr lang="en-US" altLang="ja-JP" sz="1800" b="1" dirty="0">
              <a:solidFill>
                <a:srgbClr val="F1C232"/>
              </a:solidFill>
            </a:endParaRPr>
          </a:p>
          <a:p>
            <a:pPr indent="90488"/>
            <a:r>
              <a:rPr lang="ja-JP" altLang="en-US" b="1">
                <a:solidFill>
                  <a:srgbClr val="FFFFFF"/>
                </a:solidFill>
              </a:rPr>
              <a:t>美东基督教学校招生委员会审核学生申请</a:t>
            </a:r>
            <a:endParaRPr lang="en-US" altLang="ja-JP" b="1" dirty="0">
              <a:solidFill>
                <a:srgbClr val="FFFFFF"/>
              </a:solidFill>
            </a:endParaRPr>
          </a:p>
          <a:p>
            <a:pPr indent="90488"/>
            <a:r>
              <a:rPr lang="ja-JP" altLang="en-US" b="1">
                <a:solidFill>
                  <a:srgbClr val="FFFFFF"/>
                </a:solidFill>
              </a:rPr>
              <a:t>一旦录取，需要交付</a:t>
            </a:r>
            <a:r>
              <a:rPr lang="en-US" altLang="ja-JP" b="1" dirty="0">
                <a:solidFill>
                  <a:srgbClr val="FFFFFF"/>
                </a:solidFill>
              </a:rPr>
              <a:t>1000</a:t>
            </a:r>
            <a:r>
              <a:rPr lang="ja-JP" altLang="en-US" b="1">
                <a:solidFill>
                  <a:srgbClr val="FFFFFF"/>
                </a:solidFill>
              </a:rPr>
              <a:t>美元的报名注册定金</a:t>
            </a:r>
            <a:endParaRPr lang="en-US" altLang="ja-JP" b="1" dirty="0">
              <a:solidFill>
                <a:srgbClr val="FFFFFF"/>
              </a:solidFill>
            </a:endParaRPr>
          </a:p>
          <a:p>
            <a:pPr indent="90488"/>
            <a:r>
              <a:rPr lang="ja-JP" altLang="en-US" b="1">
                <a:solidFill>
                  <a:srgbClr val="FFFFFF"/>
                </a:solidFill>
              </a:rPr>
              <a:t>（不退还）</a:t>
            </a:r>
            <a:endParaRPr lang="en-US" altLang="ja-JP" b="1" dirty="0">
              <a:solidFill>
                <a:srgbClr val="FFFFFF"/>
              </a:solidFill>
            </a:endParaRPr>
          </a:p>
          <a:p>
            <a:pPr indent="90488"/>
            <a:endParaRPr lang="en-US" sz="1800" b="1" dirty="0">
              <a:solidFill>
                <a:srgbClr val="FFFFFF"/>
              </a:solidFill>
            </a:endParaRPr>
          </a:p>
          <a:p>
            <a:pPr indent="90488"/>
            <a:endParaRPr lang="en-US" sz="1800" b="1" dirty="0">
              <a:solidFill>
                <a:srgbClr val="FFFFFF"/>
              </a:solidFill>
            </a:endParaRPr>
          </a:p>
        </p:txBody>
      </p:sp>
      <p:grpSp>
        <p:nvGrpSpPr>
          <p:cNvPr id="80901" name="Group 4"/>
          <p:cNvGrpSpPr>
            <a:grpSpLocks/>
          </p:cNvGrpSpPr>
          <p:nvPr/>
        </p:nvGrpSpPr>
        <p:grpSpPr bwMode="auto">
          <a:xfrm>
            <a:off x="0" y="4003675"/>
            <a:ext cx="9144000" cy="911225"/>
            <a:chOff x="0" y="0"/>
            <a:chExt cx="9144002" cy="910170"/>
          </a:xfrm>
        </p:grpSpPr>
        <p:sp>
          <p:nvSpPr>
            <p:cNvPr id="80902" name="Rectangle 5" descr="Rectangle"/>
            <p:cNvSpPr>
              <a:spLocks/>
            </p:cNvSpPr>
            <p:nvPr/>
          </p:nvSpPr>
          <p:spPr bwMode="auto">
            <a:xfrm>
              <a:off x="0" y="0"/>
              <a:ext cx="9144002" cy="91017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45719" tIns="45719" rIns="45719" bIns="45719">
              <a:prstTxWarp prst="textNoShape">
                <a:avLst/>
              </a:prstTxWarp>
            </a:bodyPr>
            <a:lstStyle/>
            <a:p>
              <a:pPr algn="ctr"/>
              <a:endParaRPr lang="en-US" sz="1800" b="1">
                <a:solidFill>
                  <a:srgbClr val="003A70"/>
                </a:solidFill>
              </a:endParaRPr>
            </a:p>
          </p:txBody>
        </p:sp>
        <p:sp>
          <p:nvSpPr>
            <p:cNvPr id="80903" name="Rectangle 6" descr="www.easternchristian.org…"/>
            <p:cNvSpPr>
              <a:spLocks/>
            </p:cNvSpPr>
            <p:nvPr/>
          </p:nvSpPr>
          <p:spPr bwMode="auto">
            <a:xfrm>
              <a:off x="0" y="0"/>
              <a:ext cx="9144002" cy="76704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91424" tIns="91424" rIns="91424" bIns="91424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u="sng">
                  <a:solidFill>
                    <a:srgbClr val="0000FF"/>
                  </a:solidFill>
                  <a:hlinkClick r:id="rId2"/>
                </a:rPr>
                <a:t>www.easternchristian.org</a:t>
              </a:r>
              <a:endParaRPr lang="en-US" sz="1800" b="1" u="sng">
                <a:solidFill>
                  <a:srgbClr val="F1C232"/>
                </a:solidFill>
              </a:endParaRPr>
            </a:p>
            <a:p>
              <a:pPr algn="ctr"/>
              <a:r>
                <a:rPr lang="ja-JP" altLang="en-US" sz="1800" b="1">
                  <a:solidFill>
                    <a:srgbClr val="003A70"/>
                  </a:solidFill>
                </a:rPr>
                <a:t>登录本校网站，点击</a:t>
              </a:r>
              <a:r>
                <a:rPr lang="en-US" altLang="ja-JP" sz="1800" b="1">
                  <a:solidFill>
                    <a:srgbClr val="003A70"/>
                  </a:solidFill>
                </a:rPr>
                <a:t>“</a:t>
              </a:r>
              <a:r>
                <a:rPr lang="ja-JP" altLang="en-US" sz="1800" b="1">
                  <a:solidFill>
                    <a:srgbClr val="003A70"/>
                  </a:solidFill>
                </a:rPr>
                <a:t>国际学生</a:t>
              </a:r>
              <a:r>
                <a:rPr lang="en-US" altLang="ja-JP" sz="1800" b="1">
                  <a:solidFill>
                    <a:srgbClr val="003A70"/>
                  </a:solidFill>
                </a:rPr>
                <a:t>”</a:t>
              </a:r>
              <a:r>
                <a:rPr lang="ja-JP" altLang="en-US" sz="1800" b="1">
                  <a:solidFill>
                    <a:srgbClr val="003A70"/>
                  </a:solidFill>
                </a:rPr>
                <a:t>标签，开始申请</a:t>
              </a:r>
              <a:endParaRPr lang="en-US" sz="1800" b="1">
                <a:solidFill>
                  <a:srgbClr val="003A70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 descr="Shape 3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411163" eaLnBrk="1"/>
            <a:r>
              <a:rPr lang="ja-JP" altLang="en-US" sz="2200">
                <a:solidFill>
                  <a:srgbClr val="FFFFFF"/>
                </a:solidFill>
              </a:rPr>
              <a:t>申请步骤与要求：第</a:t>
            </a:r>
            <a:r>
              <a:rPr lang="en-US" altLang="ja-JP" sz="22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4</a:t>
            </a:r>
            <a:r>
              <a:rPr lang="ja-JP" altLang="en-US" sz="2200">
                <a:solidFill>
                  <a:srgbClr val="FFFFFF"/>
                </a:solidFill>
              </a:rPr>
              <a:t>步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81923" name="Rectangle 2" descr="Shape 325"/>
          <p:cNvSpPr>
            <a:spLocks/>
          </p:cNvSpPr>
          <p:nvPr/>
        </p:nvSpPr>
        <p:spPr bwMode="auto">
          <a:xfrm>
            <a:off x="461963" y="1112838"/>
            <a:ext cx="4565650" cy="1789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381000" indent="-190500"/>
            <a:r>
              <a:rPr lang="ja-JP" altLang="en-US" sz="1800" b="1">
                <a:solidFill>
                  <a:srgbClr val="F1B434"/>
                </a:solidFill>
              </a:rPr>
              <a:t>第</a:t>
            </a:r>
            <a:r>
              <a:rPr lang="en-US" altLang="ja-JP" sz="1800" b="1">
                <a:solidFill>
                  <a:srgbClr val="F1B434"/>
                </a:solidFill>
              </a:rPr>
              <a:t>4</a:t>
            </a:r>
            <a:r>
              <a:rPr lang="ja-JP" altLang="en-US" sz="1800" b="1">
                <a:solidFill>
                  <a:srgbClr val="F1B434"/>
                </a:solidFill>
              </a:rPr>
              <a:t>步：注册阶段</a:t>
            </a:r>
            <a:endParaRPr lang="en-US" altLang="ja-JP" sz="1800" b="1">
              <a:solidFill>
                <a:srgbClr val="F1B434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签发</a:t>
            </a:r>
            <a:r>
              <a:rPr lang="en-US" altLang="ja-JP" b="1">
                <a:solidFill>
                  <a:srgbClr val="FFFFFF"/>
                </a:solidFill>
              </a:rPr>
              <a:t>I-20</a:t>
            </a:r>
            <a:r>
              <a:rPr lang="ja-JP" altLang="en-US" b="1">
                <a:solidFill>
                  <a:srgbClr val="FFFFFF"/>
                </a:solidFill>
              </a:rPr>
              <a:t>表格，或者是美国境内转学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学生家长签署缴纳学费合约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学生提供</a:t>
            </a:r>
            <a:r>
              <a:rPr lang="en-US" altLang="ja-JP" b="1">
                <a:solidFill>
                  <a:srgbClr val="FFFFFF"/>
                </a:solidFill>
              </a:rPr>
              <a:t>F-1</a:t>
            </a:r>
            <a:r>
              <a:rPr lang="ja-JP" altLang="en-US" b="1">
                <a:solidFill>
                  <a:srgbClr val="FFFFFF"/>
                </a:solidFill>
              </a:rPr>
              <a:t>学生签证复印件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学生提供正规的体检表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美元支付所有学费等费用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1924" name="Rectangle 3" descr="Shape 326"/>
          <p:cNvSpPr>
            <a:spLocks/>
          </p:cNvSpPr>
          <p:nvPr/>
        </p:nvSpPr>
        <p:spPr bwMode="auto">
          <a:xfrm>
            <a:off x="4730750" y="1189038"/>
            <a:ext cx="4070350" cy="1419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endParaRPr lang="en-US" sz="1800" b="1">
              <a:solidFill>
                <a:srgbClr val="F1C232"/>
              </a:solidFill>
            </a:endParaRPr>
          </a:p>
          <a:p>
            <a:r>
              <a:rPr lang="ja-JP" altLang="en-US" b="1">
                <a:solidFill>
                  <a:srgbClr val="FFFFFF"/>
                </a:solidFill>
              </a:rPr>
              <a:t>学生在缴纳规定的费用和提供所有文件之前，录取不会正式生效。</a:t>
            </a:r>
            <a:endParaRPr lang="en-US" altLang="ja-JP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</p:txBody>
      </p:sp>
      <p:grpSp>
        <p:nvGrpSpPr>
          <p:cNvPr id="81925" name="Group 4"/>
          <p:cNvGrpSpPr>
            <a:grpSpLocks/>
          </p:cNvGrpSpPr>
          <p:nvPr/>
        </p:nvGrpSpPr>
        <p:grpSpPr bwMode="auto">
          <a:xfrm>
            <a:off x="0" y="4003675"/>
            <a:ext cx="9144000" cy="930275"/>
            <a:chOff x="-2" y="-1"/>
            <a:chExt cx="9144004" cy="929220"/>
          </a:xfrm>
        </p:grpSpPr>
        <p:sp>
          <p:nvSpPr>
            <p:cNvPr id="81926" name="Rectangle 5" descr="Rectangle"/>
            <p:cNvSpPr>
              <a:spLocks/>
            </p:cNvSpPr>
            <p:nvPr/>
          </p:nvSpPr>
          <p:spPr bwMode="auto">
            <a:xfrm>
              <a:off x="-2" y="-1"/>
              <a:ext cx="9144004" cy="92922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45719" tIns="45719" rIns="45719" bIns="45719">
              <a:prstTxWarp prst="textNoShape">
                <a:avLst/>
              </a:prstTxWarp>
            </a:bodyPr>
            <a:lstStyle/>
            <a:p>
              <a:pPr algn="ctr"/>
              <a:endParaRPr lang="en-US" sz="1800" b="1">
                <a:solidFill>
                  <a:srgbClr val="003A70"/>
                </a:solidFill>
              </a:endParaRPr>
            </a:p>
          </p:txBody>
        </p:sp>
        <p:sp>
          <p:nvSpPr>
            <p:cNvPr id="81927" name="Rectangle 6" descr="www.easternchristian.org…"/>
            <p:cNvSpPr>
              <a:spLocks/>
            </p:cNvSpPr>
            <p:nvPr/>
          </p:nvSpPr>
          <p:spPr bwMode="auto">
            <a:xfrm>
              <a:off x="-2" y="-1"/>
              <a:ext cx="9144004" cy="76704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91424" tIns="91424" rIns="91424" bIns="91424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u="sng">
                  <a:solidFill>
                    <a:srgbClr val="0000FF"/>
                  </a:solidFill>
                  <a:hlinkClick r:id="rId2"/>
                </a:rPr>
                <a:t>www.easternchristian.org</a:t>
              </a:r>
              <a:endParaRPr lang="en-US" sz="1800" b="1" u="sng">
                <a:solidFill>
                  <a:srgbClr val="F1C232"/>
                </a:solidFill>
              </a:endParaRPr>
            </a:p>
            <a:p>
              <a:pPr algn="ctr"/>
              <a:r>
                <a:rPr lang="ja-JP" altLang="en-US" sz="1800" b="1">
                  <a:solidFill>
                    <a:srgbClr val="003A70"/>
                  </a:solidFill>
                </a:rPr>
                <a:t>登录本校网站，点击</a:t>
              </a:r>
              <a:r>
                <a:rPr lang="en-US" altLang="ja-JP" sz="1800" b="1">
                  <a:solidFill>
                    <a:srgbClr val="003A70"/>
                  </a:solidFill>
                </a:rPr>
                <a:t>“</a:t>
              </a:r>
              <a:r>
                <a:rPr lang="ja-JP" altLang="en-US" sz="1800" b="1">
                  <a:solidFill>
                    <a:srgbClr val="003A70"/>
                  </a:solidFill>
                </a:rPr>
                <a:t>国际学生</a:t>
              </a:r>
              <a:r>
                <a:rPr lang="en-US" altLang="ja-JP" sz="1800" b="1">
                  <a:solidFill>
                    <a:srgbClr val="003A70"/>
                  </a:solidFill>
                </a:rPr>
                <a:t>”</a:t>
              </a:r>
              <a:r>
                <a:rPr lang="ja-JP" altLang="en-US" sz="1800" b="1">
                  <a:solidFill>
                    <a:srgbClr val="003A70"/>
                  </a:solidFill>
                </a:rPr>
                <a:t>标签，开始申请</a:t>
              </a:r>
              <a:endParaRPr lang="en-US" sz="1800" b="1">
                <a:solidFill>
                  <a:srgbClr val="003A70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194" name="Rectangle 2" descr="Rectangle 4"/>
          <p:cNvSpPr>
            <a:spLocks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002554">
              <a:alpha val="75000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8195" name="Rectangle 3" descr="Shape 1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49300" eaLnBrk="1">
              <a:defRPr/>
            </a:pP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-110" charset="0"/>
              </a:rPr>
              <a:t>历史悠久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10" charset="0"/>
                <a:ea typeface="Georgia" pitchFamily="-110" charset="0"/>
                <a:cs typeface="Georgia" pitchFamily="-110" charset="0"/>
                <a:sym typeface="Georgia" pitchFamily="-110" charset="0"/>
              </a:rPr>
              <a:t>——</a:t>
            </a: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-110" charset="0"/>
              </a:rPr>
              <a:t>创办于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10" charset="0"/>
                <a:ea typeface="Georgia" pitchFamily="-110" charset="0"/>
                <a:cs typeface="Georgia" pitchFamily="-110" charset="0"/>
                <a:sym typeface="Georgia" pitchFamily="-110" charset="0"/>
              </a:rPr>
              <a:t>1892</a:t>
            </a: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-110" charset="0"/>
              </a:rPr>
              <a:t>年</a:t>
            </a:r>
            <a:endParaRPr lang="en-US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Arial" pitchFamily="-110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Picture 7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02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4275" name="Rectangle 2" descr="Shape 1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03263" eaLnBrk="1"/>
            <a:r>
              <a:rPr lang="en-US" sz="2300" dirty="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1</a:t>
            </a:r>
            <a:r>
              <a:rPr lang="en-US" altLang="ko-KR" sz="2300" dirty="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30</a:t>
            </a:r>
            <a:r>
              <a:rPr lang="ja-JP" altLang="en-US" sz="2300">
                <a:solidFill>
                  <a:srgbClr val="FFFFFF"/>
                </a:solidFill>
              </a:rPr>
              <a:t>周年庆祝</a:t>
            </a:r>
            <a:endParaRPr lang="en-US" sz="2300" dirty="0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  <a:sym typeface="Georgia" pitchFamily="-93" charset="0"/>
            </a:endParaRPr>
          </a:p>
        </p:txBody>
      </p:sp>
      <p:sp>
        <p:nvSpPr>
          <p:cNvPr id="54276" name="Rectangle 3" descr="Shape 131"/>
          <p:cNvSpPr>
            <a:spLocks/>
          </p:cNvSpPr>
          <p:nvPr/>
        </p:nvSpPr>
        <p:spPr bwMode="auto">
          <a:xfrm>
            <a:off x="595313" y="1671638"/>
            <a:ext cx="4238625" cy="180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57200" indent="-228600">
              <a:lnSpc>
                <a:spcPct val="115000"/>
              </a:lnSpc>
              <a:spcBef>
                <a:spcPts val="10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本校由当时的荷兰移民创办，旨在为他们的子女提供支持基督教价值观的教育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lnSpc>
                <a:spcPct val="115000"/>
              </a:lnSpc>
              <a:spcBef>
                <a:spcPts val="10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在纽约大都市地区，我们是同类学校中历史最悠久、规模最大的一所。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4277" name="Picture 4" descr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1252538"/>
            <a:ext cx="4835525" cy="3890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Picture 8"/>
          <p:cNvPicPr>
            <a:picLocks noChangeAspect="1"/>
          </p:cNvPicPr>
          <p:nvPr/>
        </p:nvPicPr>
        <p:blipFill>
          <a:blip r:embed="rId2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92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5299" name="Rectangle 2" descr="Shape 1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位于纽约大都市的郊区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55300" name="Rectangle 3" descr="Shape 139"/>
          <p:cNvSpPr>
            <a:spLocks/>
          </p:cNvSpPr>
          <p:nvPr/>
        </p:nvSpPr>
        <p:spPr bwMode="auto">
          <a:xfrm>
            <a:off x="382588" y="1882775"/>
            <a:ext cx="3179762" cy="18256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 anchor="ctr">
            <a:prstTxWarp prst="textNoShape">
              <a:avLst/>
            </a:prstTxWarp>
            <a:spAutoFit/>
          </a:bodyPr>
          <a:lstStyle/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距离纽约市区</a:t>
            </a:r>
            <a:r>
              <a:rPr lang="en-US" altLang="ja-JP" b="1">
                <a:solidFill>
                  <a:srgbClr val="FFFFFF"/>
                </a:solidFill>
              </a:rPr>
              <a:t>12</a:t>
            </a:r>
            <a:r>
              <a:rPr lang="ja-JP" altLang="en-US" b="1">
                <a:solidFill>
                  <a:srgbClr val="FFFFFF"/>
                </a:solidFill>
              </a:rPr>
              <a:t>英里</a:t>
            </a:r>
            <a:endParaRPr lang="en-US" altLang="ja-JP" b="1">
              <a:solidFill>
                <a:srgbClr val="FFFFFF"/>
              </a:solidFill>
            </a:endParaRPr>
          </a:p>
          <a:p>
            <a:pPr marL="260350" indent="-98425"/>
            <a:endParaRPr lang="en-US" b="1">
              <a:solidFill>
                <a:srgbClr val="FFFFFF"/>
              </a:solidFill>
            </a:endParaRPr>
          </a:p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距离费城</a:t>
            </a:r>
            <a:r>
              <a:rPr lang="en-US" altLang="ja-JP" b="1">
                <a:solidFill>
                  <a:srgbClr val="FFFFFF"/>
                </a:solidFill>
              </a:rPr>
              <a:t>2</a:t>
            </a:r>
            <a:r>
              <a:rPr lang="ja-JP" altLang="en-US" b="1">
                <a:solidFill>
                  <a:srgbClr val="FFFFFF"/>
                </a:solidFill>
              </a:rPr>
              <a:t>小时的车距</a:t>
            </a:r>
            <a:endParaRPr lang="en-US" altLang="ja-JP" b="1">
              <a:solidFill>
                <a:srgbClr val="FFFFFF"/>
              </a:solidFill>
            </a:endParaRPr>
          </a:p>
          <a:p>
            <a:pPr marL="260350" indent="-98425"/>
            <a:endParaRPr lang="en-US" b="1">
              <a:solidFill>
                <a:srgbClr val="FFFFFF"/>
              </a:solidFill>
            </a:endParaRPr>
          </a:p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距离波士顿</a:t>
            </a:r>
            <a:r>
              <a:rPr lang="en-US" altLang="ja-JP" b="1">
                <a:solidFill>
                  <a:srgbClr val="FFFFFF"/>
                </a:solidFill>
              </a:rPr>
              <a:t>4</a:t>
            </a:r>
            <a:r>
              <a:rPr lang="ja-JP" altLang="en-US" b="1">
                <a:solidFill>
                  <a:srgbClr val="FFFFFF"/>
                </a:solidFill>
              </a:rPr>
              <a:t>小时的车程</a:t>
            </a:r>
            <a:endParaRPr lang="en-US" altLang="ja-JP" b="1">
              <a:solidFill>
                <a:srgbClr val="FFFFFF"/>
              </a:solidFill>
            </a:endParaRPr>
          </a:p>
          <a:p>
            <a:pPr marL="260350" indent="-98425"/>
            <a:endParaRPr lang="en-US" b="1">
              <a:solidFill>
                <a:srgbClr val="FFFFFF"/>
              </a:solidFill>
            </a:endParaRPr>
          </a:p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距离华盛顿</a:t>
            </a:r>
            <a:r>
              <a:rPr lang="en-US" altLang="ja-JP" b="1">
                <a:solidFill>
                  <a:srgbClr val="FFFFFF"/>
                </a:solidFill>
              </a:rPr>
              <a:t>4</a:t>
            </a:r>
            <a:r>
              <a:rPr lang="ja-JP" altLang="en-US" b="1">
                <a:solidFill>
                  <a:srgbClr val="FFFFFF"/>
                </a:solidFill>
              </a:rPr>
              <a:t>小时的车程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5301" name="Picture 4" descr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0538" y="1392238"/>
            <a:ext cx="5000625" cy="37512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 descr="Shape 147"/>
          <p:cNvSpPr>
            <a:spLocks noGrp="1" noChangeArrowheads="1"/>
          </p:cNvSpPr>
          <p:nvPr>
            <p:ph type="title"/>
          </p:nvPr>
        </p:nvSpPr>
        <p:spPr>
          <a:xfrm>
            <a:off x="-138113" y="323850"/>
            <a:ext cx="9391651" cy="601663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美东基督教学校简介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56323" name="Rectangle 2" descr="Shape 148"/>
          <p:cNvSpPr>
            <a:spLocks/>
          </p:cNvSpPr>
          <p:nvPr/>
        </p:nvSpPr>
        <p:spPr bwMode="auto">
          <a:xfrm>
            <a:off x="901700" y="1174750"/>
            <a:ext cx="7188200" cy="138477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57200" indent="-228600">
              <a:spcBef>
                <a:spcPts val="16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en-US" sz="1600" b="1" dirty="0">
                <a:solidFill>
                  <a:srgbClr val="FFFFFF"/>
                </a:solidFill>
              </a:rPr>
              <a:t>3</a:t>
            </a:r>
            <a:r>
              <a:rPr lang="ja-JP" altLang="en-US" sz="1600" b="1">
                <a:solidFill>
                  <a:srgbClr val="FFFFFF"/>
                </a:solidFill>
              </a:rPr>
              <a:t>个校区分布于</a:t>
            </a:r>
            <a:r>
              <a:rPr lang="en-US" altLang="ja-JP" sz="1600" b="1" dirty="0">
                <a:solidFill>
                  <a:srgbClr val="FFFFFF"/>
                </a:solidFill>
              </a:rPr>
              <a:t>3</a:t>
            </a:r>
            <a:r>
              <a:rPr lang="ja-JP" altLang="en-US" sz="1600" b="1">
                <a:solidFill>
                  <a:srgbClr val="FFFFFF"/>
                </a:solidFill>
              </a:rPr>
              <a:t>个镇</a:t>
            </a:r>
            <a:endParaRPr lang="en-US" altLang="ja-JP" sz="1600" b="1" dirty="0">
              <a:solidFill>
                <a:srgbClr val="FFFFFF"/>
              </a:solidFill>
            </a:endParaRPr>
          </a:p>
          <a:p>
            <a:pPr marL="457200" indent="-228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全校</a:t>
            </a:r>
            <a:r>
              <a:rPr lang="en-US" altLang="zh-CN" sz="1600" b="1" dirty="0">
                <a:solidFill>
                  <a:srgbClr val="FFFFFF"/>
                </a:solidFill>
              </a:rPr>
              <a:t>9</a:t>
            </a:r>
            <a:r>
              <a:rPr lang="en-US" altLang="ja-JP" sz="1600" b="1" dirty="0">
                <a:solidFill>
                  <a:srgbClr val="FFFFFF"/>
                </a:solidFill>
              </a:rPr>
              <a:t>00</a:t>
            </a:r>
            <a:r>
              <a:rPr lang="ja-JP" altLang="en-US" sz="1600" b="1">
                <a:solidFill>
                  <a:srgbClr val="FFFFFF"/>
                </a:solidFill>
              </a:rPr>
              <a:t>多名学生在册，年龄</a:t>
            </a:r>
            <a:r>
              <a:rPr lang="en-US" altLang="ja-JP" sz="1600" b="1" dirty="0">
                <a:solidFill>
                  <a:srgbClr val="FFFFFF"/>
                </a:solidFill>
              </a:rPr>
              <a:t>3-18</a:t>
            </a:r>
            <a:r>
              <a:rPr lang="ja-JP" altLang="en-US" sz="1600" b="1">
                <a:solidFill>
                  <a:srgbClr val="FFFFFF"/>
                </a:solidFill>
              </a:rPr>
              <a:t>岁</a:t>
            </a:r>
            <a:endParaRPr lang="en-US" altLang="ja-JP" sz="1600" b="1" dirty="0">
              <a:solidFill>
                <a:srgbClr val="FFFFFF"/>
              </a:solidFill>
            </a:endParaRPr>
          </a:p>
          <a:p>
            <a:pPr marL="457200" indent="-228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en-US" sz="1600" b="1" dirty="0">
                <a:solidFill>
                  <a:srgbClr val="FFFFFF"/>
                </a:solidFill>
              </a:rPr>
              <a:t>1983</a:t>
            </a:r>
            <a:r>
              <a:rPr lang="ja-JP" altLang="en-US" sz="1600" b="1">
                <a:solidFill>
                  <a:srgbClr val="FFFFFF"/>
                </a:solidFill>
              </a:rPr>
              <a:t>年开始招收国际学生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56324" name="Picture 3" descr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60675"/>
            <a:ext cx="9144000" cy="2282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9688"/>
            <a:ext cx="3343275" cy="3832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7347" name="Rectangle 2" descr="Shape 154"/>
          <p:cNvSpPr>
            <a:spLocks noGrp="1" noChangeArrowheads="1"/>
          </p:cNvSpPr>
          <p:nvPr>
            <p:ph type="title"/>
          </p:nvPr>
        </p:nvSpPr>
        <p:spPr>
          <a:xfrm>
            <a:off x="-138113" y="266700"/>
            <a:ext cx="9391651" cy="601663"/>
          </a:xfrm>
        </p:spPr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设施优良齐全</a:t>
            </a:r>
            <a:endParaRPr lang="en-US" sz="2300">
              <a:solidFill>
                <a:srgbClr val="FFFFFF"/>
              </a:solidFill>
            </a:endParaRPr>
          </a:p>
        </p:txBody>
      </p:sp>
      <p:pic>
        <p:nvPicPr>
          <p:cNvPr id="57348" name="Picture 3" descr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738" y="1309688"/>
            <a:ext cx="3114675" cy="3865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49" name="Picture 4" descr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550" y="1309688"/>
            <a:ext cx="3136900" cy="3833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7350" name="Rectangle 5" descr="Rectangle 9"/>
          <p:cNvSpPr>
            <a:spLocks/>
          </p:cNvSpPr>
          <p:nvPr/>
        </p:nvSpPr>
        <p:spPr bwMode="auto">
          <a:xfrm flipV="1">
            <a:off x="0" y="1917700"/>
            <a:ext cx="3003550" cy="423863"/>
          </a:xfrm>
          <a:prstGeom prst="rect">
            <a:avLst/>
          </a:prstGeom>
          <a:solidFill>
            <a:srgbClr val="CC8A00">
              <a:alpha val="89803"/>
            </a:srgbClr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1" name="Rectangle 6" descr="Shape 155"/>
          <p:cNvSpPr>
            <a:spLocks/>
          </p:cNvSpPr>
          <p:nvPr/>
        </p:nvSpPr>
        <p:spPr bwMode="auto">
          <a:xfrm>
            <a:off x="531813" y="1881188"/>
            <a:ext cx="2224087" cy="1103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solidFill>
                  <a:srgbClr val="FFFFFF"/>
                </a:solidFill>
              </a:rPr>
              <a:t>配套的科技设备</a:t>
            </a:r>
            <a:endParaRPr lang="en-US" altLang="ja-JP" sz="1800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7352" name="Rectangle 7" descr="Rectangle 10"/>
          <p:cNvSpPr>
            <a:spLocks/>
          </p:cNvSpPr>
          <p:nvPr/>
        </p:nvSpPr>
        <p:spPr bwMode="auto">
          <a:xfrm flipV="1">
            <a:off x="3003550" y="3221038"/>
            <a:ext cx="3136900" cy="423862"/>
          </a:xfrm>
          <a:prstGeom prst="rect">
            <a:avLst/>
          </a:prstGeom>
          <a:solidFill>
            <a:srgbClr val="CC8A00">
              <a:alpha val="89803"/>
            </a:srgbClr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3" name="Rectangle 8" descr="Shape 156"/>
          <p:cNvSpPr>
            <a:spLocks/>
          </p:cNvSpPr>
          <p:nvPr/>
        </p:nvSpPr>
        <p:spPr bwMode="auto">
          <a:xfrm>
            <a:off x="3587750" y="3195638"/>
            <a:ext cx="1966913" cy="5000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solidFill>
                  <a:srgbClr val="FFFFFF"/>
                </a:solidFill>
              </a:rPr>
              <a:t>现代化教室</a:t>
            </a:r>
            <a:endParaRPr lang="en-US" sz="1800" b="1">
              <a:solidFill>
                <a:srgbClr val="FFFFFF"/>
              </a:solidFill>
            </a:endParaRPr>
          </a:p>
        </p:txBody>
      </p:sp>
      <p:sp>
        <p:nvSpPr>
          <p:cNvPr id="57354" name="Rectangle 9" descr="Rectangle 11"/>
          <p:cNvSpPr>
            <a:spLocks/>
          </p:cNvSpPr>
          <p:nvPr/>
        </p:nvSpPr>
        <p:spPr bwMode="auto">
          <a:xfrm flipV="1">
            <a:off x="6140450" y="1747838"/>
            <a:ext cx="3003550" cy="423862"/>
          </a:xfrm>
          <a:prstGeom prst="rect">
            <a:avLst/>
          </a:prstGeom>
          <a:solidFill>
            <a:srgbClr val="CC8A00">
              <a:alpha val="89803"/>
            </a:srgbClr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5" name="Rectangle 10" descr="Shape 157"/>
          <p:cNvSpPr>
            <a:spLocks/>
          </p:cNvSpPr>
          <p:nvPr/>
        </p:nvSpPr>
        <p:spPr bwMode="auto">
          <a:xfrm>
            <a:off x="6613525" y="1716088"/>
            <a:ext cx="2081213" cy="5000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solidFill>
                  <a:srgbClr val="FFFFFF"/>
                </a:solidFill>
              </a:rPr>
              <a:t>运动场和体育馆</a:t>
            </a:r>
            <a:endParaRPr lang="en-US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 descr="Shape 16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安全而保险的校园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58371" name="Rectangle 2" descr="Shape 163"/>
          <p:cNvSpPr>
            <a:spLocks/>
          </p:cNvSpPr>
          <p:nvPr/>
        </p:nvSpPr>
        <p:spPr bwMode="auto">
          <a:xfrm>
            <a:off x="6262688" y="1444625"/>
            <a:ext cx="1692275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保安主任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8372" name="Rectangle 3" descr="Shape 165"/>
          <p:cNvSpPr>
            <a:spLocks/>
          </p:cNvSpPr>
          <p:nvPr/>
        </p:nvSpPr>
        <p:spPr bwMode="auto">
          <a:xfrm>
            <a:off x="5753100" y="3671888"/>
            <a:ext cx="2971800" cy="619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 b="1">
                <a:solidFill>
                  <a:srgbClr val="FFFFFF"/>
                </a:solidFill>
              </a:rPr>
              <a:t>杰弗</a:t>
            </a:r>
            <a:r>
              <a:rPr lang="en-US" altLang="ja-JP" sz="1200" b="1">
                <a:solidFill>
                  <a:srgbClr val="FFFFFF"/>
                </a:solidFill>
              </a:rPr>
              <a:t>·</a:t>
            </a:r>
            <a:r>
              <a:rPr lang="ja-JP" altLang="en-US" sz="1200" b="1">
                <a:solidFill>
                  <a:srgbClr val="FFFFFF"/>
                </a:solidFill>
              </a:rPr>
              <a:t>包特比尔</a:t>
            </a:r>
            <a:endParaRPr lang="en-US" altLang="ja-JP" sz="1200" b="1">
              <a:solidFill>
                <a:srgbClr val="FFFFFF"/>
              </a:solidFill>
            </a:endParaRPr>
          </a:p>
          <a:p>
            <a:pPr algn="ctr"/>
            <a:r>
              <a:rPr lang="ja-JP" altLang="en-US" sz="1200" b="1">
                <a:solidFill>
                  <a:srgbClr val="FFFFFF"/>
                </a:solidFill>
              </a:rPr>
              <a:t>安全保障主任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58373" name="Rectangle 4" descr="Shape 166"/>
          <p:cNvSpPr>
            <a:spLocks/>
          </p:cNvSpPr>
          <p:nvPr/>
        </p:nvSpPr>
        <p:spPr bwMode="auto">
          <a:xfrm>
            <a:off x="3438525" y="1398588"/>
            <a:ext cx="2266950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监控摄像头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8374" name="Rectangle 5" descr="Shape 167"/>
          <p:cNvSpPr>
            <a:spLocks/>
          </p:cNvSpPr>
          <p:nvPr/>
        </p:nvSpPr>
        <p:spPr bwMode="auto">
          <a:xfrm>
            <a:off x="1365250" y="1444625"/>
            <a:ext cx="1690688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打卡进入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8375" name="Rectangle 6" descr="Shape 169"/>
          <p:cNvSpPr>
            <a:spLocks/>
          </p:cNvSpPr>
          <p:nvPr/>
        </p:nvSpPr>
        <p:spPr bwMode="auto">
          <a:xfrm>
            <a:off x="3333750" y="3690938"/>
            <a:ext cx="2419350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分布于每个校园的不同角落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8376" name="Rectangle 7" descr="Shape 171"/>
          <p:cNvSpPr>
            <a:spLocks/>
          </p:cNvSpPr>
          <p:nvPr/>
        </p:nvSpPr>
        <p:spPr bwMode="auto">
          <a:xfrm>
            <a:off x="1041400" y="3690938"/>
            <a:ext cx="2305050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每个学生都有学生身份卡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8377" name="Picture 8" descr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450" y="1936750"/>
            <a:ext cx="1687513" cy="1687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8378" name="Picture 9" descr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450" y="1936750"/>
            <a:ext cx="1687513" cy="1687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8379" name="Picture 10" descr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0" y="1936750"/>
            <a:ext cx="1687513" cy="1687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 descr="Shape 176"/>
          <p:cNvSpPr>
            <a:spLocks noGrp="1" noChangeArrowheads="1"/>
          </p:cNvSpPr>
          <p:nvPr>
            <p:ph type="title"/>
          </p:nvPr>
        </p:nvSpPr>
        <p:spPr>
          <a:xfrm>
            <a:off x="-138113" y="287338"/>
            <a:ext cx="9391651" cy="603250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荣获的国家级认定和奖状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59395" name="Rectangle 2" descr="Shape 178"/>
          <p:cNvSpPr>
            <a:spLocks/>
          </p:cNvSpPr>
          <p:nvPr/>
        </p:nvSpPr>
        <p:spPr bwMode="auto">
          <a:xfrm>
            <a:off x="2697163" y="1392238"/>
            <a:ext cx="1692275" cy="6969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名列全国</a:t>
            </a:r>
            <a:r>
              <a:rPr lang="en-US" altLang="ja-JP" b="1">
                <a:solidFill>
                  <a:srgbClr val="F1B434"/>
                </a:solidFill>
              </a:rPr>
              <a:t>50</a:t>
            </a:r>
            <a:r>
              <a:rPr lang="ja-JP" altLang="en-US" b="1">
                <a:solidFill>
                  <a:srgbClr val="F1B434"/>
                </a:solidFill>
              </a:rPr>
              <a:t>所最强基督教学校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396" name="Rectangle 3" descr="Shape 179"/>
          <p:cNvSpPr>
            <a:spLocks/>
          </p:cNvSpPr>
          <p:nvPr/>
        </p:nvSpPr>
        <p:spPr bwMode="auto">
          <a:xfrm>
            <a:off x="534988" y="1539875"/>
            <a:ext cx="1692275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全国优良品格学校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397" name="Rectangle 4" descr="Shape 180"/>
          <p:cNvSpPr>
            <a:spLocks/>
          </p:cNvSpPr>
          <p:nvPr/>
        </p:nvSpPr>
        <p:spPr bwMode="auto">
          <a:xfrm>
            <a:off x="2476500" y="3843338"/>
            <a:ext cx="2062163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由最佳学校机构评选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9398" name="Rectangle 5" descr="Shape 181"/>
          <p:cNvSpPr>
            <a:spLocks/>
          </p:cNvSpPr>
          <p:nvPr/>
        </p:nvSpPr>
        <p:spPr bwMode="auto">
          <a:xfrm>
            <a:off x="404813" y="3786188"/>
            <a:ext cx="1952625" cy="690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全国内获得这项殊荣的三所学校之一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9399" name="Rectangle 6" descr="Shape 182"/>
          <p:cNvSpPr>
            <a:spLocks/>
          </p:cNvSpPr>
          <p:nvPr/>
        </p:nvSpPr>
        <p:spPr bwMode="auto">
          <a:xfrm>
            <a:off x="6721475" y="1562100"/>
            <a:ext cx="2200275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赢得新泽西州事业单位奖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400" name="Rectangle 7" descr="Shape 183"/>
          <p:cNvSpPr>
            <a:spLocks/>
          </p:cNvSpPr>
          <p:nvPr/>
        </p:nvSpPr>
        <p:spPr bwMode="auto">
          <a:xfrm>
            <a:off x="6721475" y="3798888"/>
            <a:ext cx="2108200" cy="690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美国小型事业单位发展中心评选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9401" name="Picture 8" descr="Shape 1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2093913"/>
            <a:ext cx="1692275" cy="169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402" name="Picture 9" descr="Shape 1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150" y="2109788"/>
            <a:ext cx="1692275" cy="1689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403" name="Picture 10" descr="Shape 1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238" y="2087563"/>
            <a:ext cx="1692275" cy="169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404" name="Picture 11" descr="Shape 1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097088"/>
            <a:ext cx="1692275" cy="1689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9405" name="Rectangle 12" descr="Shape 188"/>
          <p:cNvSpPr>
            <a:spLocks/>
          </p:cNvSpPr>
          <p:nvPr/>
        </p:nvSpPr>
        <p:spPr bwMode="auto">
          <a:xfrm>
            <a:off x="4718050" y="1582738"/>
            <a:ext cx="1833563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获教育部门全面认证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406" name="Rectangle 13" descr="Shape 189"/>
          <p:cNvSpPr>
            <a:spLocks/>
          </p:cNvSpPr>
          <p:nvPr/>
        </p:nvSpPr>
        <p:spPr bwMode="auto">
          <a:xfrm>
            <a:off x="4894263" y="3779838"/>
            <a:ext cx="1479550" cy="690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通过美国中部教育机构的认证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Simple Light - Title only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 - Title only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Simple Light - Title slid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 - Title slid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Simple Light - Title only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 - Title only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3227</TotalTime>
  <Words>1072</Words>
  <Application>Microsoft Macintosh PowerPoint</Application>
  <PresentationFormat>On-screen Show (16:9)</PresentationFormat>
  <Paragraphs>241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Georgia</vt:lpstr>
      <vt:lpstr>Simple Light</vt:lpstr>
      <vt:lpstr>Simple Light - Title only</vt:lpstr>
      <vt:lpstr>Simple Light - Title slide</vt:lpstr>
      <vt:lpstr>1_Simple Light - Title only</vt:lpstr>
      <vt:lpstr>PowerPoint Presentation</vt:lpstr>
      <vt:lpstr>You are welcome at Eastern Christian School!</vt:lpstr>
      <vt:lpstr>历史悠久——创办于1892年</vt:lpstr>
      <vt:lpstr>130周年庆祝</vt:lpstr>
      <vt:lpstr>位于纽约大都市的郊区</vt:lpstr>
      <vt:lpstr>美东基督教学校简介</vt:lpstr>
      <vt:lpstr>设施优良齐全</vt:lpstr>
      <vt:lpstr>安全而保险的校园</vt:lpstr>
      <vt:lpstr>荣获的国家级认定和奖状</vt:lpstr>
      <vt:lpstr>毕业生获得录取的大学</vt:lpstr>
      <vt:lpstr>美东基督教中学</vt:lpstr>
      <vt:lpstr>PowerPoint Presentation</vt:lpstr>
      <vt:lpstr>美东基督教高中（校园俯视图）</vt:lpstr>
      <vt:lpstr>PowerPoint Presentation</vt:lpstr>
      <vt:lpstr>优良的学术</vt:lpstr>
      <vt:lpstr>理念创新的规划选项&amp;教学课程</vt:lpstr>
      <vt:lpstr>快班课程</vt:lpstr>
      <vt:lpstr>本校如何帮助学生们升入大学</vt:lpstr>
      <vt:lpstr>高等教育与就业指导平台</vt:lpstr>
      <vt:lpstr>多样化住宿示例</vt:lpstr>
      <vt:lpstr>PowerPoint Presentation</vt:lpstr>
      <vt:lpstr>PowerPoint Presentation</vt:lpstr>
      <vt:lpstr>学生生活</vt:lpstr>
      <vt:lpstr>春假义工之旅</vt:lpstr>
      <vt:lpstr>申请步骤与要求：第1步</vt:lpstr>
      <vt:lpstr>申请步骤与要求：第2、3步</vt:lpstr>
      <vt:lpstr>申请步骤与要求：第4步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Ji Sung Rhyu</cp:lastModifiedBy>
  <cp:revision>17</cp:revision>
  <dcterms:created xsi:type="dcterms:W3CDTF">2019-09-05T16:44:09Z</dcterms:created>
  <dcterms:modified xsi:type="dcterms:W3CDTF">2023-01-25T18:25:38Z</dcterms:modified>
</cp:coreProperties>
</file>